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9" r:id="rId3"/>
    <p:sldId id="369" r:id="rId4"/>
    <p:sldId id="355" r:id="rId5"/>
    <p:sldId id="263" r:id="rId6"/>
    <p:sldId id="265" r:id="rId7"/>
    <p:sldId id="266" r:id="rId8"/>
    <p:sldId id="264" r:id="rId9"/>
    <p:sldId id="260" r:id="rId10"/>
    <p:sldId id="389" r:id="rId11"/>
    <p:sldId id="390" r:id="rId12"/>
    <p:sldId id="388" r:id="rId13"/>
    <p:sldId id="359" r:id="rId14"/>
    <p:sldId id="360" r:id="rId15"/>
    <p:sldId id="361" r:id="rId16"/>
    <p:sldId id="387" r:id="rId17"/>
    <p:sldId id="394" r:id="rId18"/>
    <p:sldId id="378" r:id="rId19"/>
    <p:sldId id="396" r:id="rId20"/>
    <p:sldId id="385" r:id="rId21"/>
    <p:sldId id="370" r:id="rId22"/>
    <p:sldId id="371" r:id="rId23"/>
    <p:sldId id="373" r:id="rId24"/>
    <p:sldId id="485" r:id="rId25"/>
    <p:sldId id="554" r:id="rId26"/>
    <p:sldId id="551" r:id="rId27"/>
    <p:sldId id="374" r:id="rId28"/>
    <p:sldId id="497" r:id="rId29"/>
    <p:sldId id="356" r:id="rId30"/>
    <p:sldId id="386" r:id="rId31"/>
    <p:sldId id="48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26DF1971-4044-4C50-869A-9E0E23DEA4DA}">
          <p14:sldIdLst>
            <p14:sldId id="256"/>
          </p14:sldIdLst>
        </p14:section>
        <p14:section name="編碼器功用、分類" id="{EAA5B5AC-9986-4F34-8C0F-CAF167C23B4A}">
          <p14:sldIdLst>
            <p14:sldId id="259"/>
            <p14:sldId id="369"/>
            <p14:sldId id="355"/>
            <p14:sldId id="263"/>
            <p14:sldId id="265"/>
            <p14:sldId id="266"/>
            <p14:sldId id="264"/>
            <p14:sldId id="260"/>
          </p14:sldIdLst>
        </p14:section>
        <p14:section name="基本技術介紹" id="{7B0A846F-AB47-4EE8-9251-DDA5E5D783FB}">
          <p14:sldIdLst>
            <p14:sldId id="389"/>
            <p14:sldId id="390"/>
            <p14:sldId id="388"/>
            <p14:sldId id="359"/>
            <p14:sldId id="360"/>
            <p14:sldId id="361"/>
            <p14:sldId id="387"/>
            <p14:sldId id="394"/>
            <p14:sldId id="378"/>
            <p14:sldId id="396"/>
            <p14:sldId id="385"/>
            <p14:sldId id="370"/>
            <p14:sldId id="371"/>
            <p14:sldId id="373"/>
            <p14:sldId id="485"/>
            <p14:sldId id="554"/>
            <p14:sldId id="551"/>
            <p14:sldId id="374"/>
            <p14:sldId id="497"/>
            <p14:sldId id="356"/>
            <p14:sldId id="386"/>
            <p14:sldId id="4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914" autoAdjust="0"/>
  </p:normalViewPr>
  <p:slideViewPr>
    <p:cSldViewPr>
      <p:cViewPr varScale="1">
        <p:scale>
          <a:sx n="71" d="100"/>
          <a:sy n="71" d="100"/>
        </p:scale>
        <p:origin x="17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1729E7-EFA8-4D37-B483-5FC83ABAD96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64E357B2-D037-4A69-ABB1-7D3F3B77B9B4}">
      <dgm:prSet phldrT="[文字]" custT="1"/>
      <dgm:spPr/>
      <dgm:t>
        <a:bodyPr/>
        <a:lstStyle/>
        <a:p>
          <a:r>
            <a:rPr lang="zh-TW" altLang="en-US" sz="4000" b="1" dirty="0"/>
            <a:t>光學 </a:t>
          </a:r>
          <a:r>
            <a:rPr lang="en-US" altLang="zh-TW" sz="4000" b="1" dirty="0"/>
            <a:t>&amp;</a:t>
          </a:r>
          <a:r>
            <a:rPr lang="zh-TW" altLang="en-US" sz="4000" b="1" dirty="0"/>
            <a:t> 磁性</a:t>
          </a:r>
        </a:p>
      </dgm:t>
    </dgm:pt>
    <dgm:pt modelId="{4E63988B-4FB7-4586-89DF-21643C6C3244}" type="parTrans" cxnId="{0ADEDD53-3404-4C4F-98B2-22DEE1511A5E}">
      <dgm:prSet/>
      <dgm:spPr/>
      <dgm:t>
        <a:bodyPr/>
        <a:lstStyle/>
        <a:p>
          <a:endParaRPr lang="zh-TW" altLang="en-US"/>
        </a:p>
      </dgm:t>
    </dgm:pt>
    <dgm:pt modelId="{B251BFB5-C0A2-446A-AF45-D96F87372BE1}" type="sibTrans" cxnId="{0ADEDD53-3404-4C4F-98B2-22DEE1511A5E}">
      <dgm:prSet/>
      <dgm:spPr/>
      <dgm:t>
        <a:bodyPr/>
        <a:lstStyle/>
        <a:p>
          <a:endParaRPr lang="zh-TW" altLang="en-US"/>
        </a:p>
      </dgm:t>
    </dgm:pt>
    <dgm:pt modelId="{FB886A2B-53E1-4D8E-98BC-225101D18428}">
      <dgm:prSet phldrT="[文字]" custT="1"/>
      <dgm:spPr/>
      <dgm:t>
        <a:bodyPr/>
        <a:lstStyle/>
        <a:p>
          <a:r>
            <a:rPr lang="zh-TW" altLang="en-US" sz="4400" b="1" dirty="0"/>
            <a:t>非接觸式</a:t>
          </a:r>
        </a:p>
      </dgm:t>
    </dgm:pt>
    <dgm:pt modelId="{C7A7379E-4B03-4FD7-8777-0E4AFBE5AFFB}" type="parTrans" cxnId="{4EE5A951-15E4-491C-A377-1D33D10D385F}">
      <dgm:prSet/>
      <dgm:spPr/>
      <dgm:t>
        <a:bodyPr/>
        <a:lstStyle/>
        <a:p>
          <a:endParaRPr lang="zh-TW" altLang="en-US"/>
        </a:p>
      </dgm:t>
    </dgm:pt>
    <dgm:pt modelId="{95202919-676A-43A7-9683-8BDD8FC9BE27}" type="sibTrans" cxnId="{4EE5A951-15E4-491C-A377-1D33D10D385F}">
      <dgm:prSet/>
      <dgm:spPr/>
      <dgm:t>
        <a:bodyPr/>
        <a:lstStyle/>
        <a:p>
          <a:endParaRPr lang="zh-TW" altLang="en-US"/>
        </a:p>
      </dgm:t>
    </dgm:pt>
    <dgm:pt modelId="{29B0FE63-A737-4634-9339-FE57C64F9954}">
      <dgm:prSet phldrT="[文字]" custT="1"/>
      <dgm:spPr/>
      <dgm:t>
        <a:bodyPr/>
        <a:lstStyle/>
        <a:p>
          <a:r>
            <a:rPr lang="zh-TW" altLang="en-US" sz="4400" b="1" dirty="0"/>
            <a:t>線性 </a:t>
          </a:r>
          <a:r>
            <a:rPr lang="en-US" altLang="zh-TW" sz="4400" b="1" dirty="0"/>
            <a:t>&amp;</a:t>
          </a:r>
          <a:r>
            <a:rPr lang="zh-TW" altLang="en-US" sz="4400" b="1" dirty="0"/>
            <a:t> 角度</a:t>
          </a:r>
        </a:p>
      </dgm:t>
    </dgm:pt>
    <dgm:pt modelId="{3AC9EBF0-9BDF-488F-92FF-FA73FA6D5716}" type="parTrans" cxnId="{A1AB1E2B-31B4-47F5-971E-9264E5BA1BBE}">
      <dgm:prSet/>
      <dgm:spPr/>
      <dgm:t>
        <a:bodyPr/>
        <a:lstStyle/>
        <a:p>
          <a:endParaRPr lang="zh-TW" altLang="en-US"/>
        </a:p>
      </dgm:t>
    </dgm:pt>
    <dgm:pt modelId="{99D5CECA-0833-48E4-9C1D-CA2D37A82C76}" type="sibTrans" cxnId="{A1AB1E2B-31B4-47F5-971E-9264E5BA1BBE}">
      <dgm:prSet/>
      <dgm:spPr/>
      <dgm:t>
        <a:bodyPr/>
        <a:lstStyle/>
        <a:p>
          <a:endParaRPr lang="zh-TW" altLang="en-US"/>
        </a:p>
      </dgm:t>
    </dgm:pt>
    <dgm:pt modelId="{857D29C7-CB08-4A21-A77B-9734C013940E}">
      <dgm:prSet phldrT="[文字]" custT="1"/>
      <dgm:spPr/>
      <dgm:t>
        <a:bodyPr/>
        <a:lstStyle/>
        <a:p>
          <a:r>
            <a:rPr lang="zh-TW" altLang="en-US" sz="4400" b="1" dirty="0"/>
            <a:t>增量 </a:t>
          </a:r>
          <a:r>
            <a:rPr lang="en-US" altLang="zh-TW" sz="4400" b="1" dirty="0"/>
            <a:t>&amp;</a:t>
          </a:r>
          <a:r>
            <a:rPr lang="zh-TW" altLang="en-US" sz="4400" b="1" dirty="0"/>
            <a:t> 絕對</a:t>
          </a:r>
        </a:p>
      </dgm:t>
    </dgm:pt>
    <dgm:pt modelId="{F52AD282-29E4-4048-9965-FB489948E386}" type="parTrans" cxnId="{DB818942-5E7C-4F0E-AEFA-2CCD6147BD87}">
      <dgm:prSet/>
      <dgm:spPr/>
      <dgm:t>
        <a:bodyPr/>
        <a:lstStyle/>
        <a:p>
          <a:endParaRPr lang="zh-TW" altLang="en-US"/>
        </a:p>
      </dgm:t>
    </dgm:pt>
    <dgm:pt modelId="{CB36C5F3-9A19-4F28-B0CD-6963706465D9}" type="sibTrans" cxnId="{DB818942-5E7C-4F0E-AEFA-2CCD6147BD87}">
      <dgm:prSet/>
      <dgm:spPr/>
      <dgm:t>
        <a:bodyPr/>
        <a:lstStyle/>
        <a:p>
          <a:endParaRPr lang="zh-TW" altLang="en-US"/>
        </a:p>
      </dgm:t>
    </dgm:pt>
    <dgm:pt modelId="{E64B66D3-F68C-4604-9B96-24CE06EBDEC3}">
      <dgm:prSet phldrT="[文字]" custT="1"/>
      <dgm:spPr/>
      <dgm:t>
        <a:bodyPr/>
        <a:lstStyle/>
        <a:p>
          <a:r>
            <a:rPr lang="zh-TW" altLang="en-US" sz="4400" b="1" dirty="0"/>
            <a:t>開放式</a:t>
          </a:r>
        </a:p>
      </dgm:t>
    </dgm:pt>
    <dgm:pt modelId="{21FDEC97-73FB-4F6B-AF4D-C5EA84C823BA}" type="parTrans" cxnId="{52CBAAD8-5452-46A1-B599-A286562B6744}">
      <dgm:prSet/>
      <dgm:spPr/>
      <dgm:t>
        <a:bodyPr/>
        <a:lstStyle/>
        <a:p>
          <a:endParaRPr lang="zh-TW" altLang="en-US"/>
        </a:p>
      </dgm:t>
    </dgm:pt>
    <dgm:pt modelId="{589FE5D0-ACCA-452C-AEF8-D2A035DD8757}" type="sibTrans" cxnId="{52CBAAD8-5452-46A1-B599-A286562B6744}">
      <dgm:prSet/>
      <dgm:spPr/>
      <dgm:t>
        <a:bodyPr/>
        <a:lstStyle/>
        <a:p>
          <a:endParaRPr lang="zh-TW" altLang="en-US"/>
        </a:p>
      </dgm:t>
    </dgm:pt>
    <dgm:pt modelId="{2C94BD4A-21AE-43A1-9705-9B9C378342C9}" type="pres">
      <dgm:prSet presAssocID="{151729E7-EFA8-4D37-B483-5FC83ABAD967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23B9EEB-1ADF-4339-8017-9A7CCD164F54}" type="pres">
      <dgm:prSet presAssocID="{151729E7-EFA8-4D37-B483-5FC83ABAD967}" presName="matrix" presStyleCnt="0"/>
      <dgm:spPr/>
    </dgm:pt>
    <dgm:pt modelId="{A99120BE-AD7E-4AE9-A823-DC0C8091D1DB}" type="pres">
      <dgm:prSet presAssocID="{151729E7-EFA8-4D37-B483-5FC83ABAD967}" presName="tile1" presStyleLbl="node1" presStyleIdx="0" presStyleCnt="4"/>
      <dgm:spPr/>
    </dgm:pt>
    <dgm:pt modelId="{4C41AE1C-C8A7-4599-A09B-8365F08EA5F3}" type="pres">
      <dgm:prSet presAssocID="{151729E7-EFA8-4D37-B483-5FC83ABAD96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C1C1F3E9-9E03-4ED4-B593-3CD275980DBD}" type="pres">
      <dgm:prSet presAssocID="{151729E7-EFA8-4D37-B483-5FC83ABAD967}" presName="tile2" presStyleLbl="node1" presStyleIdx="1" presStyleCnt="4"/>
      <dgm:spPr/>
    </dgm:pt>
    <dgm:pt modelId="{71002539-E306-48BB-815F-2B8C25BBC66E}" type="pres">
      <dgm:prSet presAssocID="{151729E7-EFA8-4D37-B483-5FC83ABAD96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576DC30-BB4E-4622-B242-2C0B8AA1FA39}" type="pres">
      <dgm:prSet presAssocID="{151729E7-EFA8-4D37-B483-5FC83ABAD967}" presName="tile3" presStyleLbl="node1" presStyleIdx="2" presStyleCnt="4"/>
      <dgm:spPr/>
    </dgm:pt>
    <dgm:pt modelId="{6ADF17C2-76EC-41AA-904E-4264BC775528}" type="pres">
      <dgm:prSet presAssocID="{151729E7-EFA8-4D37-B483-5FC83ABAD96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B095913-6342-4999-94A7-DE638FBDCF9F}" type="pres">
      <dgm:prSet presAssocID="{151729E7-EFA8-4D37-B483-5FC83ABAD967}" presName="tile4" presStyleLbl="node1" presStyleIdx="3" presStyleCnt="4"/>
      <dgm:spPr/>
    </dgm:pt>
    <dgm:pt modelId="{041370F2-257F-4FC4-865B-6A7BD86CA0E6}" type="pres">
      <dgm:prSet presAssocID="{151729E7-EFA8-4D37-B483-5FC83ABAD96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A5550C4F-0FDE-4D69-BB76-94B4B18A1E6D}" type="pres">
      <dgm:prSet presAssocID="{151729E7-EFA8-4D37-B483-5FC83ABAD967}" presName="centerTile" presStyleLbl="fgShp" presStyleIdx="0" presStyleCnt="1" custScaleX="145833" custScaleY="128000">
        <dgm:presLayoutVars>
          <dgm:chMax val="0"/>
          <dgm:chPref val="0"/>
        </dgm:presLayoutVars>
      </dgm:prSet>
      <dgm:spPr/>
    </dgm:pt>
  </dgm:ptLst>
  <dgm:cxnLst>
    <dgm:cxn modelId="{BCD32413-258A-4DA8-A184-802AF9FB13B1}" type="presOf" srcId="{857D29C7-CB08-4A21-A77B-9734C013940E}" destId="{6ADF17C2-76EC-41AA-904E-4264BC775528}" srcOrd="1" destOrd="0" presId="urn:microsoft.com/office/officeart/2005/8/layout/matrix1"/>
    <dgm:cxn modelId="{A1AB1E2B-31B4-47F5-971E-9264E5BA1BBE}" srcId="{64E357B2-D037-4A69-ABB1-7D3F3B77B9B4}" destId="{29B0FE63-A737-4634-9339-FE57C64F9954}" srcOrd="1" destOrd="0" parTransId="{3AC9EBF0-9BDF-488F-92FF-FA73FA6D5716}" sibTransId="{99D5CECA-0833-48E4-9C1D-CA2D37A82C76}"/>
    <dgm:cxn modelId="{DB818942-5E7C-4F0E-AEFA-2CCD6147BD87}" srcId="{64E357B2-D037-4A69-ABB1-7D3F3B77B9B4}" destId="{857D29C7-CB08-4A21-A77B-9734C013940E}" srcOrd="2" destOrd="0" parTransId="{F52AD282-29E4-4048-9965-FB489948E386}" sibTransId="{CB36C5F3-9A19-4F28-B0CD-6963706465D9}"/>
    <dgm:cxn modelId="{3025FC45-96CF-45ED-9149-0D2B8C9FACCF}" type="presOf" srcId="{64E357B2-D037-4A69-ABB1-7D3F3B77B9B4}" destId="{A5550C4F-0FDE-4D69-BB76-94B4B18A1E6D}" srcOrd="0" destOrd="0" presId="urn:microsoft.com/office/officeart/2005/8/layout/matrix1"/>
    <dgm:cxn modelId="{4EE5A951-15E4-491C-A377-1D33D10D385F}" srcId="{64E357B2-D037-4A69-ABB1-7D3F3B77B9B4}" destId="{FB886A2B-53E1-4D8E-98BC-225101D18428}" srcOrd="0" destOrd="0" parTransId="{C7A7379E-4B03-4FD7-8777-0E4AFBE5AFFB}" sibTransId="{95202919-676A-43A7-9683-8BDD8FC9BE27}"/>
    <dgm:cxn modelId="{0ADEDD53-3404-4C4F-98B2-22DEE1511A5E}" srcId="{151729E7-EFA8-4D37-B483-5FC83ABAD967}" destId="{64E357B2-D037-4A69-ABB1-7D3F3B77B9B4}" srcOrd="0" destOrd="0" parTransId="{4E63988B-4FB7-4586-89DF-21643C6C3244}" sibTransId="{B251BFB5-C0A2-446A-AF45-D96F87372BE1}"/>
    <dgm:cxn modelId="{63680057-399B-45C4-B4DC-6F510488A353}" type="presOf" srcId="{29B0FE63-A737-4634-9339-FE57C64F9954}" destId="{71002539-E306-48BB-815F-2B8C25BBC66E}" srcOrd="1" destOrd="0" presId="urn:microsoft.com/office/officeart/2005/8/layout/matrix1"/>
    <dgm:cxn modelId="{F86FEC77-EBB5-48FA-9A26-532837A1BE1B}" type="presOf" srcId="{FB886A2B-53E1-4D8E-98BC-225101D18428}" destId="{A99120BE-AD7E-4AE9-A823-DC0C8091D1DB}" srcOrd="0" destOrd="0" presId="urn:microsoft.com/office/officeart/2005/8/layout/matrix1"/>
    <dgm:cxn modelId="{C6C6AC7B-4F7B-4EA6-934A-0F16EC899697}" type="presOf" srcId="{E64B66D3-F68C-4604-9B96-24CE06EBDEC3}" destId="{AB095913-6342-4999-94A7-DE638FBDCF9F}" srcOrd="0" destOrd="0" presId="urn:microsoft.com/office/officeart/2005/8/layout/matrix1"/>
    <dgm:cxn modelId="{8AF04D9D-2ED9-4662-A076-2461B9258C20}" type="presOf" srcId="{FB886A2B-53E1-4D8E-98BC-225101D18428}" destId="{4C41AE1C-C8A7-4599-A09B-8365F08EA5F3}" srcOrd="1" destOrd="0" presId="urn:microsoft.com/office/officeart/2005/8/layout/matrix1"/>
    <dgm:cxn modelId="{0A1382A2-DA9C-4F39-8BB9-92B8B7BB3342}" type="presOf" srcId="{E64B66D3-F68C-4604-9B96-24CE06EBDEC3}" destId="{041370F2-257F-4FC4-865B-6A7BD86CA0E6}" srcOrd="1" destOrd="0" presId="urn:microsoft.com/office/officeart/2005/8/layout/matrix1"/>
    <dgm:cxn modelId="{52CBAAD8-5452-46A1-B599-A286562B6744}" srcId="{64E357B2-D037-4A69-ABB1-7D3F3B77B9B4}" destId="{E64B66D3-F68C-4604-9B96-24CE06EBDEC3}" srcOrd="3" destOrd="0" parTransId="{21FDEC97-73FB-4F6B-AF4D-C5EA84C823BA}" sibTransId="{589FE5D0-ACCA-452C-AEF8-D2A035DD8757}"/>
    <dgm:cxn modelId="{6E963FEF-6159-4D78-979E-D8BA8F18F1FA}" type="presOf" srcId="{29B0FE63-A737-4634-9339-FE57C64F9954}" destId="{C1C1F3E9-9E03-4ED4-B593-3CD275980DBD}" srcOrd="0" destOrd="0" presId="urn:microsoft.com/office/officeart/2005/8/layout/matrix1"/>
    <dgm:cxn modelId="{C6852CF6-EC7C-4673-80EA-162ED5FF13FA}" type="presOf" srcId="{857D29C7-CB08-4A21-A77B-9734C013940E}" destId="{8576DC30-BB4E-4622-B242-2C0B8AA1FA39}" srcOrd="0" destOrd="0" presId="urn:microsoft.com/office/officeart/2005/8/layout/matrix1"/>
    <dgm:cxn modelId="{5724E5FB-6DB6-4F5D-A1BC-BC2B415BE52A}" type="presOf" srcId="{151729E7-EFA8-4D37-B483-5FC83ABAD967}" destId="{2C94BD4A-21AE-43A1-9705-9B9C378342C9}" srcOrd="0" destOrd="0" presId="urn:microsoft.com/office/officeart/2005/8/layout/matrix1"/>
    <dgm:cxn modelId="{581C6F33-3571-49EE-85C2-F1E544433B12}" type="presParOf" srcId="{2C94BD4A-21AE-43A1-9705-9B9C378342C9}" destId="{A23B9EEB-1ADF-4339-8017-9A7CCD164F54}" srcOrd="0" destOrd="0" presId="urn:microsoft.com/office/officeart/2005/8/layout/matrix1"/>
    <dgm:cxn modelId="{5F48C0DB-01A9-496D-A507-912FD075EB4F}" type="presParOf" srcId="{A23B9EEB-1ADF-4339-8017-9A7CCD164F54}" destId="{A99120BE-AD7E-4AE9-A823-DC0C8091D1DB}" srcOrd="0" destOrd="0" presId="urn:microsoft.com/office/officeart/2005/8/layout/matrix1"/>
    <dgm:cxn modelId="{D883EAB2-A7E6-4EFB-9164-2D29280BD9B0}" type="presParOf" srcId="{A23B9EEB-1ADF-4339-8017-9A7CCD164F54}" destId="{4C41AE1C-C8A7-4599-A09B-8365F08EA5F3}" srcOrd="1" destOrd="0" presId="urn:microsoft.com/office/officeart/2005/8/layout/matrix1"/>
    <dgm:cxn modelId="{373CC0D3-61A5-4421-82B6-8C0A150AEF70}" type="presParOf" srcId="{A23B9EEB-1ADF-4339-8017-9A7CCD164F54}" destId="{C1C1F3E9-9E03-4ED4-B593-3CD275980DBD}" srcOrd="2" destOrd="0" presId="urn:microsoft.com/office/officeart/2005/8/layout/matrix1"/>
    <dgm:cxn modelId="{D3206F55-091D-4940-A9F1-479A4279D523}" type="presParOf" srcId="{A23B9EEB-1ADF-4339-8017-9A7CCD164F54}" destId="{71002539-E306-48BB-815F-2B8C25BBC66E}" srcOrd="3" destOrd="0" presId="urn:microsoft.com/office/officeart/2005/8/layout/matrix1"/>
    <dgm:cxn modelId="{03DF7A82-7602-4705-84D9-0BFBC5198F0A}" type="presParOf" srcId="{A23B9EEB-1ADF-4339-8017-9A7CCD164F54}" destId="{8576DC30-BB4E-4622-B242-2C0B8AA1FA39}" srcOrd="4" destOrd="0" presId="urn:microsoft.com/office/officeart/2005/8/layout/matrix1"/>
    <dgm:cxn modelId="{6D09728E-C91C-49D7-9597-A7FE4B3DC6C0}" type="presParOf" srcId="{A23B9EEB-1ADF-4339-8017-9A7CCD164F54}" destId="{6ADF17C2-76EC-41AA-904E-4264BC775528}" srcOrd="5" destOrd="0" presId="urn:microsoft.com/office/officeart/2005/8/layout/matrix1"/>
    <dgm:cxn modelId="{94A763F6-C092-40D5-8B8C-CFB930AE0F43}" type="presParOf" srcId="{A23B9EEB-1ADF-4339-8017-9A7CCD164F54}" destId="{AB095913-6342-4999-94A7-DE638FBDCF9F}" srcOrd="6" destOrd="0" presId="urn:microsoft.com/office/officeart/2005/8/layout/matrix1"/>
    <dgm:cxn modelId="{5CA06D37-6A17-45F9-AA87-E69AB30B3377}" type="presParOf" srcId="{A23B9EEB-1ADF-4339-8017-9A7CCD164F54}" destId="{041370F2-257F-4FC4-865B-6A7BD86CA0E6}" srcOrd="7" destOrd="0" presId="urn:microsoft.com/office/officeart/2005/8/layout/matrix1"/>
    <dgm:cxn modelId="{0FA0B3CC-2DE2-4440-BE5A-6DA3F56AAE53}" type="presParOf" srcId="{2C94BD4A-21AE-43A1-9705-9B9C378342C9}" destId="{A5550C4F-0FDE-4D69-BB76-94B4B18A1E6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9120BE-AD7E-4AE9-A823-DC0C8091D1DB}">
      <dsp:nvSpPr>
        <dsp:cNvPr id="0" name=""/>
        <dsp:cNvSpPr/>
      </dsp:nvSpPr>
      <dsp:spPr>
        <a:xfrm rot="16200000">
          <a:off x="876300" y="-876300"/>
          <a:ext cx="1905000" cy="36576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4400" b="1" kern="1200" dirty="0"/>
            <a:t>非接觸式</a:t>
          </a:r>
        </a:p>
      </dsp:txBody>
      <dsp:txXfrm rot="5400000">
        <a:off x="-1" y="1"/>
        <a:ext cx="3657600" cy="1428750"/>
      </dsp:txXfrm>
    </dsp:sp>
    <dsp:sp modelId="{C1C1F3E9-9E03-4ED4-B593-3CD275980DBD}">
      <dsp:nvSpPr>
        <dsp:cNvPr id="0" name=""/>
        <dsp:cNvSpPr/>
      </dsp:nvSpPr>
      <dsp:spPr>
        <a:xfrm>
          <a:off x="3657600" y="0"/>
          <a:ext cx="3657600" cy="1905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4400" b="1" kern="1200" dirty="0"/>
            <a:t>線性 </a:t>
          </a:r>
          <a:r>
            <a:rPr lang="en-US" altLang="zh-TW" sz="4400" b="1" kern="1200" dirty="0"/>
            <a:t>&amp;</a:t>
          </a:r>
          <a:r>
            <a:rPr lang="zh-TW" altLang="en-US" sz="4400" b="1" kern="1200" dirty="0"/>
            <a:t> 角度</a:t>
          </a:r>
        </a:p>
      </dsp:txBody>
      <dsp:txXfrm>
        <a:off x="3657600" y="0"/>
        <a:ext cx="3657600" cy="1428750"/>
      </dsp:txXfrm>
    </dsp:sp>
    <dsp:sp modelId="{8576DC30-BB4E-4622-B242-2C0B8AA1FA39}">
      <dsp:nvSpPr>
        <dsp:cNvPr id="0" name=""/>
        <dsp:cNvSpPr/>
      </dsp:nvSpPr>
      <dsp:spPr>
        <a:xfrm rot="10800000">
          <a:off x="0" y="1905000"/>
          <a:ext cx="3657600" cy="1905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4400" b="1" kern="1200" dirty="0"/>
            <a:t>增量 </a:t>
          </a:r>
          <a:r>
            <a:rPr lang="en-US" altLang="zh-TW" sz="4400" b="1" kern="1200" dirty="0"/>
            <a:t>&amp;</a:t>
          </a:r>
          <a:r>
            <a:rPr lang="zh-TW" altLang="en-US" sz="4400" b="1" kern="1200" dirty="0"/>
            <a:t> 絕對</a:t>
          </a:r>
        </a:p>
      </dsp:txBody>
      <dsp:txXfrm rot="10800000">
        <a:off x="0" y="2381249"/>
        <a:ext cx="3657600" cy="1428750"/>
      </dsp:txXfrm>
    </dsp:sp>
    <dsp:sp modelId="{AB095913-6342-4999-94A7-DE638FBDCF9F}">
      <dsp:nvSpPr>
        <dsp:cNvPr id="0" name=""/>
        <dsp:cNvSpPr/>
      </dsp:nvSpPr>
      <dsp:spPr>
        <a:xfrm rot="5400000">
          <a:off x="4533900" y="1028700"/>
          <a:ext cx="1905000" cy="36576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4400" b="1" kern="1200" dirty="0"/>
            <a:t>開放式</a:t>
          </a:r>
        </a:p>
      </dsp:txBody>
      <dsp:txXfrm rot="-5400000">
        <a:off x="3657599" y="2381249"/>
        <a:ext cx="3657600" cy="1428750"/>
      </dsp:txXfrm>
    </dsp:sp>
    <dsp:sp modelId="{A5550C4F-0FDE-4D69-BB76-94B4B18A1E6D}">
      <dsp:nvSpPr>
        <dsp:cNvPr id="0" name=""/>
        <dsp:cNvSpPr/>
      </dsp:nvSpPr>
      <dsp:spPr>
        <a:xfrm>
          <a:off x="2057403" y="1295400"/>
          <a:ext cx="3200392" cy="121920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4000" b="1" kern="1200" dirty="0"/>
            <a:t>光學 </a:t>
          </a:r>
          <a:r>
            <a:rPr lang="en-US" altLang="zh-TW" sz="4000" b="1" kern="1200" dirty="0"/>
            <a:t>&amp;</a:t>
          </a:r>
          <a:r>
            <a:rPr lang="zh-TW" altLang="en-US" sz="4000" b="1" kern="1200" dirty="0"/>
            <a:t> 磁性</a:t>
          </a:r>
        </a:p>
      </dsp:txBody>
      <dsp:txXfrm>
        <a:off x="2116919" y="1354916"/>
        <a:ext cx="3081360" cy="11001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A799C-94A6-454E-893C-B938B3D4A6C8}" type="datetimeFigureOut">
              <a:rPr lang="en-US" smtClean="0"/>
              <a:pPr/>
              <a:t>3/6/2023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BAE7F-BD8F-4211-B727-1B766B1948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TW" altLang="en-US" dirty="0"/>
              <a:t>編碼器是什麼</a:t>
            </a:r>
            <a:r>
              <a:rPr lang="en-US" altLang="zh-TW" dirty="0"/>
              <a:t>?</a:t>
            </a:r>
            <a:r>
              <a:rPr lang="zh-TW" altLang="en-US" dirty="0"/>
              <a:t> 有什麼用</a:t>
            </a:r>
            <a:r>
              <a:rPr lang="en-US" altLang="zh-TW" dirty="0"/>
              <a:t>?</a:t>
            </a:r>
            <a:br>
              <a:rPr lang="en-US" altLang="zh-TW" dirty="0"/>
            </a:br>
            <a:r>
              <a:rPr lang="en-US" altLang="zh-TW" dirty="0"/>
              <a:t>(</a:t>
            </a:r>
            <a:r>
              <a:rPr lang="zh-TW" altLang="en-US" dirty="0"/>
              <a:t>線性位置、角度位置</a:t>
            </a:r>
            <a:r>
              <a:rPr lang="en-US" altLang="zh-TW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461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85FFBD-595D-46B9-9E5E-8F0EFAD33D2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/>
              <a:t>Use analogy of ruler with/without numbers. Say absolute scale often has a number of tracks – example shown 2</a:t>
            </a:r>
            <a:r>
              <a:rPr lang="en-GB" baseline="30000"/>
              <a:t>n </a:t>
            </a:r>
            <a:r>
              <a:rPr lang="en-GB"/>
              <a:t>= 2</a:t>
            </a:r>
            <a:r>
              <a:rPr lang="en-GB" baseline="30000"/>
              <a:t>3</a:t>
            </a:r>
            <a:r>
              <a:rPr lang="en-GB"/>
              <a:t> = 8 unique positions</a:t>
            </a:r>
          </a:p>
        </p:txBody>
      </p:sp>
    </p:spTree>
    <p:extLst>
      <p:ext uri="{BB962C8B-B14F-4D97-AF65-F5344CB8AC3E}">
        <p14:creationId xmlns:p14="http://schemas.microsoft.com/office/powerpoint/2010/main" val="871735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TW" altLang="en-US" dirty="0"/>
              <a:t>什麼</a:t>
            </a:r>
            <a:r>
              <a:rPr lang="en-US" altLang="zh-TW" dirty="0"/>
              <a:t>!</a:t>
            </a:r>
            <a:r>
              <a:rPr lang="zh-TW" altLang="en-US" dirty="0"/>
              <a:t> 原來世界上不只有光學編碼器</a:t>
            </a:r>
            <a:r>
              <a:rPr lang="en-US" altLang="zh-TW" dirty="0"/>
              <a:t>!?</a:t>
            </a:r>
          </a:p>
          <a:p>
            <a:pPr eaLnBrk="1" hangingPunct="1"/>
            <a:r>
              <a:rPr lang="en-US" altLang="zh-TW" dirty="0"/>
              <a:t>(</a:t>
            </a:r>
            <a:r>
              <a:rPr lang="zh-TW" altLang="en-US" dirty="0"/>
              <a:t>磁性、電感、電阻</a:t>
            </a:r>
            <a:r>
              <a:rPr lang="en-US" altLang="zh-TW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057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讀頭打光的方式，各有不同，但原理大同小異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BAE7F-BD8F-4211-B727-1B766B1948E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47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9225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Absolute size of Lissajous is not critical to measurement accuracy. Only affect is signal to noise (assuming no offset). 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dirty="0"/>
              <a:t>Renishaw plc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49EE4D-5529-4661-BA30-F6CD3A5AF613}" type="datetime1">
              <a:rPr lang="en-GB" smtClean="0"/>
              <a:pPr/>
              <a:t>06/03/2023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88230F06-C107-4A2E-AD06-18612C95C4F9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134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dirty="0"/>
              <a:t>Explanation of how interpolation works, using </a:t>
            </a:r>
            <a:r>
              <a:rPr lang="en-GB" dirty="0" err="1"/>
              <a:t>lissajous</a:t>
            </a:r>
            <a:r>
              <a:rPr lang="en-GB" dirty="0"/>
              <a:t> figure. Emphasise that interpolation is amplitude independent as it works on sin/cos ratios, not absolute values.  </a:t>
            </a:r>
          </a:p>
        </p:txBody>
      </p:sp>
      <p:sp>
        <p:nvSpPr>
          <p:cNvPr id="44036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/>
              <a:t>Renishaw plc</a:t>
            </a:r>
          </a:p>
        </p:txBody>
      </p:sp>
      <p:sp>
        <p:nvSpPr>
          <p:cNvPr id="44037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0D2DC6F4-02FA-406A-B0FB-9F896BAE0FD7}" type="datetime1">
              <a:rPr lang="en-GB" smtClean="0"/>
              <a:pPr/>
              <a:t>06/03/2023</a:t>
            </a:fld>
            <a:endParaRPr lang="en-GB"/>
          </a:p>
        </p:txBody>
      </p:sp>
      <p:sp>
        <p:nvSpPr>
          <p:cNvPr id="44038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Confidential</a:t>
            </a:r>
          </a:p>
        </p:txBody>
      </p:sp>
      <p:sp>
        <p:nvSpPr>
          <p:cNvPr id="44039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GB"/>
              <a:t>Page </a:t>
            </a:r>
            <a:fld id="{953CF072-9D36-43BF-B4D4-1F8D3799BD1F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055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/>
              <a:t>Quadrature only required for determining direction </a:t>
            </a:r>
          </a:p>
        </p:txBody>
      </p:sp>
      <p:sp>
        <p:nvSpPr>
          <p:cNvPr id="45060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/>
              <a:t>Renishaw plc</a:t>
            </a:r>
          </a:p>
        </p:txBody>
      </p:sp>
      <p:sp>
        <p:nvSpPr>
          <p:cNvPr id="45061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3D95CDCF-D13B-400B-A84A-F18A9572A28C}" type="datetime1">
              <a:rPr lang="en-GB" smtClean="0"/>
              <a:pPr/>
              <a:t>06/03/2023</a:t>
            </a:fld>
            <a:endParaRPr lang="en-GB"/>
          </a:p>
        </p:txBody>
      </p:sp>
      <p:sp>
        <p:nvSpPr>
          <p:cNvPr id="45062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Confidential</a:t>
            </a:r>
          </a:p>
        </p:txBody>
      </p:sp>
      <p:sp>
        <p:nvSpPr>
          <p:cNvPr id="45063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GB"/>
              <a:t>Page </a:t>
            </a:r>
            <a:fld id="{01DF1F63-D64B-41B8-BB47-F9498A44EDB1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220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altLang="zh-TW"/>
              <a:t>Renishaw plc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376059B6-4F31-4CAC-9910-70F5062C6533}" type="datetime1">
              <a:rPr lang="en-GB" altLang="zh-TW"/>
              <a:pPr/>
              <a:t>06/03/2023</a:t>
            </a:fld>
            <a:endParaRPr lang="en-GB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 altLang="zh-TW"/>
              <a:t>Confidential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GB" altLang="zh-TW"/>
              <a:t>Page </a:t>
            </a:r>
            <a:fld id="{E7C0AB71-E331-4309-AD34-429DA06885ED}" type="slidenum">
              <a:rPr lang="en-GB" altLang="zh-TW"/>
              <a:pPr/>
              <a:t>24</a:t>
            </a:fld>
            <a:endParaRPr lang="en-GB" altLang="zh-TW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zh-TW" dirty="0"/>
              <a:t>Example output shows edges only appearing at set time intervals, second set showing one for CLK/2, therefore double the time interval. </a:t>
            </a:r>
          </a:p>
          <a:p>
            <a:endParaRPr lang="en-GB" altLang="zh-TW" dirty="0"/>
          </a:p>
          <a:p>
            <a:r>
              <a:rPr lang="en-GB" altLang="zh-TW" dirty="0"/>
              <a:t>Arrow from re-timed output shows that customer sees no difference between re-timed and clocked outputs. Re-timer causes delay therefore greater variation in delay affecting repeatability.</a:t>
            </a:r>
          </a:p>
        </p:txBody>
      </p:sp>
    </p:spTree>
    <p:extLst>
      <p:ext uri="{BB962C8B-B14F-4D97-AF65-F5344CB8AC3E}">
        <p14:creationId xmlns:p14="http://schemas.microsoft.com/office/powerpoint/2010/main" val="1757062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altLang="zh-TW"/>
              <a:t>Renishaw plc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4CE0D35-DCE9-48A8-A102-2DDBD79C3A7C}" type="datetime1">
              <a:rPr lang="en-GB" altLang="zh-TW"/>
              <a:pPr/>
              <a:t>06/03/2023</a:t>
            </a:fld>
            <a:endParaRPr lang="en-GB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 altLang="zh-TW"/>
              <a:t>Confidential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GB" altLang="zh-TW"/>
              <a:t>Page </a:t>
            </a:r>
            <a:fld id="{0A984E3D-3D5B-449A-9C8A-97C0F92E943D}" type="slidenum">
              <a:rPr lang="en-GB" altLang="zh-TW"/>
              <a:pPr/>
              <a:t>25</a:t>
            </a:fld>
            <a:endParaRPr lang="en-GB" altLang="zh-TW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GB"/>
          </a:p>
        </p:txBody>
      </p:sp>
    </p:spTree>
    <p:extLst>
      <p:ext uri="{BB962C8B-B14F-4D97-AF65-F5344CB8AC3E}">
        <p14:creationId xmlns:p14="http://schemas.microsoft.com/office/powerpoint/2010/main" val="42355487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altLang="zh-TW"/>
              <a:t>Renishaw plc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758BAFB8-3ECD-49BC-ABDA-F6694689C7EF}" type="datetime1">
              <a:rPr lang="en-GB" altLang="zh-TW"/>
              <a:pPr/>
              <a:t>06/03/2023</a:t>
            </a:fld>
            <a:endParaRPr lang="en-GB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GB" altLang="zh-TW"/>
              <a:t>Confidential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GB" altLang="zh-TW"/>
              <a:t>Page </a:t>
            </a:r>
            <a:fld id="{6ECB9ADB-1009-45DA-A853-12E8771135E5}" type="slidenum">
              <a:rPr lang="en-GB" altLang="zh-TW"/>
              <a:pPr/>
              <a:t>26</a:t>
            </a:fld>
            <a:endParaRPr lang="en-GB" altLang="zh-TW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TW" altLang="en-GB"/>
          </a:p>
        </p:txBody>
      </p:sp>
    </p:spTree>
    <p:extLst>
      <p:ext uri="{BB962C8B-B14F-4D97-AF65-F5344CB8AC3E}">
        <p14:creationId xmlns:p14="http://schemas.microsoft.com/office/powerpoint/2010/main" val="4083610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627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/>
              <a:t>Explanation of how differential signals reject common mode noise. ‘Common’ because noise affects all signals in same way. This is the only reason for having differential signals.</a:t>
            </a:r>
          </a:p>
          <a:p>
            <a:endParaRPr lang="en-GB"/>
          </a:p>
        </p:txBody>
      </p:sp>
      <p:sp>
        <p:nvSpPr>
          <p:cNvPr id="4608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GB"/>
              <a:t>Renishaw plc</a:t>
            </a:r>
          </a:p>
        </p:txBody>
      </p:sp>
      <p:sp>
        <p:nvSpPr>
          <p:cNvPr id="4608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5D011E07-EC28-4929-B6F8-45D8FD1E5095}" type="datetime1">
              <a:rPr lang="en-GB" smtClean="0"/>
              <a:pPr/>
              <a:t>06/03/2023</a:t>
            </a:fld>
            <a:endParaRPr lang="en-GB"/>
          </a:p>
        </p:txBody>
      </p:sp>
      <p:sp>
        <p:nvSpPr>
          <p:cNvPr id="46086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GB"/>
              <a:t>Confidential</a:t>
            </a:r>
          </a:p>
        </p:txBody>
      </p:sp>
      <p:sp>
        <p:nvSpPr>
          <p:cNvPr id="46087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GB"/>
              <a:t>Page </a:t>
            </a:r>
            <a:fld id="{264CB9E7-E140-4340-AD1F-808252F069AA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1033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391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TW" altLang="en-US" dirty="0"/>
              <a:t>什麼</a:t>
            </a:r>
            <a:r>
              <a:rPr lang="en-US" altLang="zh-TW" dirty="0"/>
              <a:t>!</a:t>
            </a:r>
            <a:r>
              <a:rPr lang="zh-TW" altLang="en-US" dirty="0"/>
              <a:t> 原來世界上不只有光學編碼器</a:t>
            </a:r>
            <a:r>
              <a:rPr lang="en-US" altLang="zh-TW" dirty="0"/>
              <a:t>!?</a:t>
            </a:r>
          </a:p>
          <a:p>
            <a:pPr eaLnBrk="1" hangingPunct="1"/>
            <a:r>
              <a:rPr lang="en-US" altLang="zh-TW" dirty="0"/>
              <a:t>(</a:t>
            </a:r>
            <a:r>
              <a:rPr lang="zh-TW" altLang="en-US" dirty="0"/>
              <a:t>磁性、電感、電阻</a:t>
            </a:r>
            <a:r>
              <a:rPr lang="en-US" altLang="zh-TW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189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variety of magnetic rotary encoders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Renishaw plc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360883A1-E831-4AC1-B8A6-EEA73FD5F605}" type="datetime1">
              <a:rPr lang="en-GB" smtClean="0"/>
              <a:pPr>
                <a:defRPr/>
              </a:pPr>
              <a:t>06/03/2023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370B1E1E-DA31-4B43-97CA-2D9C7C2F7FB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355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 variety of inductive encoders. The </a:t>
            </a:r>
            <a:r>
              <a:rPr lang="en-GB" dirty="0" err="1"/>
              <a:t>Newall</a:t>
            </a:r>
            <a:r>
              <a:rPr lang="en-GB" dirty="0"/>
              <a:t> </a:t>
            </a:r>
            <a:r>
              <a:rPr lang="en-GB" dirty="0" err="1"/>
              <a:t>Spherosyn</a:t>
            </a:r>
            <a:r>
              <a:rPr lang="en-GB" dirty="0"/>
              <a:t> system uses a ball-filled tube as the scale element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Renishaw plc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360883A1-E831-4AC1-B8A6-EEA73FD5F605}" type="datetime1">
              <a:rPr lang="en-GB" smtClean="0"/>
              <a:pPr>
                <a:defRPr/>
              </a:pPr>
              <a:t>06/03/2023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Page </a:t>
            </a:r>
            <a:fld id="{370B1E1E-DA31-4B43-97CA-2D9C7C2F7FB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952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TW" altLang="en-US" dirty="0"/>
              <a:t>那</a:t>
            </a:r>
            <a:r>
              <a:rPr lang="en-US" altLang="zh-TW" dirty="0"/>
              <a:t>..Renishaw </a:t>
            </a:r>
            <a:r>
              <a:rPr lang="zh-TW" altLang="en-US" dirty="0"/>
              <a:t>賣什麼編碼器</a:t>
            </a:r>
            <a:r>
              <a:rPr lang="en-US" altLang="zh-TW" dirty="0"/>
              <a:t>???</a:t>
            </a:r>
            <a:br>
              <a:rPr lang="en-US" altLang="zh-TW" dirty="0"/>
            </a:br>
            <a:r>
              <a:rPr lang="en-US" altLang="zh-TW" dirty="0"/>
              <a:t>(Renishaw</a:t>
            </a:r>
            <a:r>
              <a:rPr lang="zh-TW" altLang="en-US" dirty="0"/>
              <a:t>產品架構圖</a:t>
            </a:r>
            <a:r>
              <a:rPr lang="en-US" altLang="zh-TW" dirty="0"/>
              <a:t>)</a:t>
            </a:r>
            <a:br>
              <a:rPr lang="en-US" altLang="zh-TW" dirty="0"/>
            </a:br>
            <a:r>
              <a:rPr lang="en-US" altLang="zh-TW" dirty="0"/>
              <a:t>(</a:t>
            </a:r>
            <a:r>
              <a:rPr lang="zh-TW" altLang="en-US" dirty="0"/>
              <a:t>線性 </a:t>
            </a:r>
            <a:r>
              <a:rPr lang="en-US" altLang="zh-TW" dirty="0"/>
              <a:t>X </a:t>
            </a:r>
            <a:r>
              <a:rPr lang="zh-TW" altLang="en-US" dirty="0"/>
              <a:t>角度 </a:t>
            </a:r>
            <a:r>
              <a:rPr lang="en-US" altLang="zh-TW" dirty="0"/>
              <a:t>X </a:t>
            </a:r>
            <a:r>
              <a:rPr lang="zh-TW" altLang="en-US" dirty="0"/>
              <a:t>光學 </a:t>
            </a:r>
            <a:r>
              <a:rPr lang="en-US" altLang="zh-TW" dirty="0"/>
              <a:t>X </a:t>
            </a:r>
            <a:r>
              <a:rPr lang="zh-TW" altLang="en-US" dirty="0"/>
              <a:t>磁性</a:t>
            </a:r>
            <a:r>
              <a:rPr lang="en-US" altLang="zh-TW" dirty="0"/>
              <a:t>)</a:t>
            </a:r>
            <a:br>
              <a:rPr lang="en-US" altLang="zh-TW" dirty="0"/>
            </a:br>
            <a:r>
              <a:rPr lang="en-US" altLang="zh-TW" dirty="0"/>
              <a:t>(</a:t>
            </a:r>
            <a:r>
              <a:rPr lang="zh-TW" altLang="en-US" dirty="0"/>
              <a:t>全部都沒有穿衣服</a:t>
            </a:r>
            <a:r>
              <a:rPr lang="en-US" altLang="zh-TW" dirty="0"/>
              <a:t>)</a:t>
            </a:r>
            <a:br>
              <a:rPr lang="en-US" altLang="zh-TW" dirty="0"/>
            </a:br>
            <a:r>
              <a:rPr lang="en-US" altLang="zh-TW" dirty="0"/>
              <a:t>(Renishaw</a:t>
            </a:r>
            <a:r>
              <a:rPr lang="zh-TW" altLang="en-US" dirty="0"/>
              <a:t>還沒有封閉式光學尺</a:t>
            </a:r>
            <a:r>
              <a:rPr lang="en-US" altLang="zh-TW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87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TW" altLang="en-US" dirty="0"/>
              <a:t>什麼</a:t>
            </a:r>
            <a:r>
              <a:rPr lang="en-US" altLang="zh-TW" dirty="0"/>
              <a:t>!</a:t>
            </a:r>
            <a:r>
              <a:rPr lang="zh-TW" altLang="en-US" dirty="0"/>
              <a:t> 原來世界上不只有光學編碼器</a:t>
            </a:r>
            <a:r>
              <a:rPr lang="en-US" altLang="zh-TW" dirty="0"/>
              <a:t>!?</a:t>
            </a:r>
          </a:p>
          <a:p>
            <a:pPr eaLnBrk="1" hangingPunct="1"/>
            <a:r>
              <a:rPr lang="en-US" altLang="zh-TW" dirty="0"/>
              <a:t>(</a:t>
            </a:r>
            <a:r>
              <a:rPr lang="zh-TW" altLang="en-US" dirty="0"/>
              <a:t>磁性、電感、電阻</a:t>
            </a:r>
            <a:r>
              <a:rPr lang="en-US" altLang="zh-TW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586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BAE7F-BD8F-4211-B727-1B766B1948E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80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5B4D8-0234-4F39-B6A7-E0C1C82D601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TW" altLang="en-US" dirty="0"/>
              <a:t>什麼</a:t>
            </a:r>
            <a:r>
              <a:rPr lang="en-US" altLang="zh-TW" dirty="0"/>
              <a:t>!</a:t>
            </a:r>
            <a:r>
              <a:rPr lang="zh-TW" altLang="en-US" dirty="0"/>
              <a:t> 原來世界上不只有光學編碼器</a:t>
            </a:r>
            <a:r>
              <a:rPr lang="en-US" altLang="zh-TW" dirty="0"/>
              <a:t>!?</a:t>
            </a:r>
          </a:p>
          <a:p>
            <a:pPr eaLnBrk="1" hangingPunct="1"/>
            <a:r>
              <a:rPr lang="en-US" altLang="zh-TW" dirty="0"/>
              <a:t>(</a:t>
            </a:r>
            <a:r>
              <a:rPr lang="zh-TW" altLang="en-US" dirty="0"/>
              <a:t>磁性、電感、電阻</a:t>
            </a:r>
            <a:r>
              <a:rPr lang="en-US" altLang="zh-TW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402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467544" y="2362200"/>
            <a:ext cx="7681936" cy="2286000"/>
          </a:xfrm>
          <a:prstGeom prst="rect">
            <a:avLst/>
          </a:prstGeom>
          <a:noFill/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600">
                <a:solidFill>
                  <a:srgbClr val="FF993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467544" y="4724400"/>
            <a:ext cx="7671424" cy="1219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763560"/>
            <a:ext cx="9144000" cy="508000"/>
          </a:xfrm>
          <a:prstGeom prst="rect">
            <a:avLst/>
          </a:prstGeom>
          <a:solidFill>
            <a:srgbClr val="FF993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 bwMode="auto">
          <a:xfrm>
            <a:off x="251520" y="782992"/>
            <a:ext cx="8640960" cy="461665"/>
          </a:xfrm>
          <a:prstGeom prst="rect">
            <a:avLst/>
          </a:prstGeom>
          <a:solidFill>
            <a:srgbClr val="FF993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33" descr="D:\pri_strap_PC\digital\reg\rn_2307.jpg"/>
          <p:cNvPicPr>
            <a:picLocks noChangeAspect="1" noChangeArrowheads="1"/>
          </p:cNvPicPr>
          <p:nvPr/>
        </p:nvPicPr>
        <p:blipFill>
          <a:blip r:embed="rId2" cstate="print"/>
          <a:srcRect l="8772" t="23843" r="8772" b="23843"/>
          <a:stretch>
            <a:fillRect/>
          </a:stretch>
        </p:blipFill>
        <p:spPr bwMode="auto">
          <a:xfrm>
            <a:off x="509871" y="188640"/>
            <a:ext cx="186531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4680" y="1412778"/>
            <a:ext cx="8280920" cy="4824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795241"/>
            <a:ext cx="841464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1342" y="1340768"/>
            <a:ext cx="1965325" cy="4968552"/>
          </a:xfrm>
          <a:prstGeom prst="rect">
            <a:avLst/>
          </a:prstGeom>
        </p:spPr>
        <p:txBody>
          <a:bodyPr vert="eaVert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340768"/>
            <a:ext cx="5748338" cy="49685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 rot="5400000">
            <a:off x="-1168424" y="4632920"/>
            <a:ext cx="3096344" cy="2564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 rot="5400000">
            <a:off x="-30225" y="2630624"/>
            <a:ext cx="792089" cy="2286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5A32EB3-48AB-470B-951E-0F36FE9EB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2"/>
          </p:nvPr>
        </p:nvSpPr>
        <p:spPr>
          <a:xfrm rot="5400000">
            <a:off x="-59878" y="1652165"/>
            <a:ext cx="864095" cy="2413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9B6BEA0-4F9B-47C0-89F0-76F9494C94B3}" type="datetimeFigureOut">
              <a:rPr lang="en-US" smtClean="0"/>
              <a:pPr/>
              <a:t>3/6/2023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798513"/>
            <a:ext cx="7866063" cy="446087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24600"/>
            <a:ext cx="4953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9688" y="6553200"/>
            <a:ext cx="795337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Slide </a:t>
            </a:r>
            <a:fld id="{C6B12E09-C034-4442-A61D-3203F67EAE35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2"/>
          </p:nvPr>
        </p:nvSpPr>
        <p:spPr>
          <a:xfrm>
            <a:off x="39688" y="6311900"/>
            <a:ext cx="795337" cy="2413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3DEAA-8E27-45D7-A5B2-2952A9DA2F94}" type="datetime1">
              <a:rPr lang="en-US" altLang="en-GB"/>
              <a:pPr>
                <a:defRPr/>
              </a:pPr>
              <a:t>3/6/2023</a:t>
            </a:fld>
            <a:endParaRPr lang="en-US" altLang="en-GB"/>
          </a:p>
        </p:txBody>
      </p:sp>
    </p:spTree>
    <p:extLst>
      <p:ext uri="{BB962C8B-B14F-4D97-AF65-F5344CB8AC3E}">
        <p14:creationId xmlns:p14="http://schemas.microsoft.com/office/powerpoint/2010/main" val="3251321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798513"/>
            <a:ext cx="7866063" cy="446087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990600" y="1524000"/>
            <a:ext cx="3856038" cy="4559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99038" y="1524000"/>
            <a:ext cx="3857625" cy="4559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990600" y="6324600"/>
            <a:ext cx="4953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39688" y="6553200"/>
            <a:ext cx="795337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Slide </a:t>
            </a:r>
            <a:fld id="{028CEBC9-221E-4FDD-B533-216C8F20203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2"/>
          </p:nvPr>
        </p:nvSpPr>
        <p:spPr>
          <a:xfrm>
            <a:off x="39688" y="6311900"/>
            <a:ext cx="795337" cy="2413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24263-1CD7-4838-968A-045A3B8B5B14}" type="datetime1">
              <a:rPr lang="en-US" altLang="en-GB"/>
              <a:pPr>
                <a:defRPr/>
              </a:pPr>
              <a:t>3/6/2023</a:t>
            </a:fld>
            <a:endParaRPr lang="en-US" altLang="en-GB"/>
          </a:p>
        </p:txBody>
      </p:sp>
    </p:spTree>
    <p:extLst>
      <p:ext uri="{BB962C8B-B14F-4D97-AF65-F5344CB8AC3E}">
        <p14:creationId xmlns:p14="http://schemas.microsoft.com/office/powerpoint/2010/main" val="454500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8"/>
            <a:ext cx="8280920" cy="48245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795241"/>
            <a:ext cx="841464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35896" y="6525344"/>
            <a:ext cx="4953000" cy="2564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218496" y="6524332"/>
            <a:ext cx="792089" cy="2286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5A32EB3-48AB-470B-951E-0F36FE9EB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95536" y="6525344"/>
            <a:ext cx="864095" cy="2413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9B6BEA0-4F9B-47C0-89F0-76F9494C94B3}" type="datetimeFigureOut">
              <a:rPr lang="en-US" smtClean="0"/>
              <a:pPr/>
              <a:t>3/6/2023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90600" y="6525344"/>
            <a:ext cx="4953000" cy="25645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30" y="1556792"/>
            <a:ext cx="3856038" cy="45593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6312" y="1524002"/>
            <a:ext cx="3857625" cy="45593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35896" y="6525344"/>
            <a:ext cx="4953000" cy="2564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218496" y="6524332"/>
            <a:ext cx="792089" cy="2286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5A32EB3-48AB-470B-951E-0F36FE9EB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0"/>
          </p:nvPr>
        </p:nvSpPr>
        <p:spPr>
          <a:xfrm>
            <a:off x="395536" y="6525344"/>
            <a:ext cx="864095" cy="2413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9B6BEA0-4F9B-47C0-89F0-76F9494C94B3}" type="datetimeFigureOut">
              <a:rPr lang="en-US" smtClean="0"/>
              <a:pPr/>
              <a:t>3/6/2023</a:t>
            </a:fld>
            <a:endParaRPr lang="en-US"/>
          </a:p>
        </p:txBody>
      </p:sp>
      <p:sp>
        <p:nvSpPr>
          <p:cNvPr id="12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795241"/>
            <a:ext cx="841464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7824" y="1535113"/>
            <a:ext cx="4040188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824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635896" y="6525344"/>
            <a:ext cx="4953000" cy="2564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218496" y="6524332"/>
            <a:ext cx="792089" cy="2286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5A32EB3-48AB-470B-951E-0F36FE9EB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Date Placeholder 5"/>
          <p:cNvSpPr>
            <a:spLocks noGrp="1"/>
          </p:cNvSpPr>
          <p:nvPr>
            <p:ph type="dt" sz="half" idx="12"/>
          </p:nvPr>
        </p:nvSpPr>
        <p:spPr>
          <a:xfrm>
            <a:off x="395536" y="6525344"/>
            <a:ext cx="864095" cy="2413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9B6BEA0-4F9B-47C0-89F0-76F9494C94B3}" type="datetimeFigureOut">
              <a:rPr lang="en-US" smtClean="0"/>
              <a:pPr/>
              <a:t>3/6/2023</a:t>
            </a:fld>
            <a:endParaRPr lang="en-US"/>
          </a:p>
        </p:txBody>
      </p:sp>
      <p:sp>
        <p:nvSpPr>
          <p:cNvPr id="16" name="Title 15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795241"/>
            <a:ext cx="841464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35896" y="6525344"/>
            <a:ext cx="4953000" cy="2564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218496" y="6524332"/>
            <a:ext cx="792089" cy="2286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5A32EB3-48AB-470B-951E-0F36FE9EB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2"/>
          </p:nvPr>
        </p:nvSpPr>
        <p:spPr>
          <a:xfrm>
            <a:off x="395536" y="6525344"/>
            <a:ext cx="864095" cy="2413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9B6BEA0-4F9B-47C0-89F0-76F9494C94B3}" type="datetimeFigureOut">
              <a:rPr lang="en-US" smtClean="0"/>
              <a:pPr/>
              <a:t>3/6/2023</a:t>
            </a:fld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795241"/>
            <a:ext cx="841464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35896" y="6525344"/>
            <a:ext cx="4953000" cy="2564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218496" y="6524332"/>
            <a:ext cx="792089" cy="2286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5A32EB3-48AB-470B-951E-0F36FE9EB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2"/>
          </p:nvPr>
        </p:nvSpPr>
        <p:spPr>
          <a:xfrm>
            <a:off x="395536" y="6525344"/>
            <a:ext cx="864095" cy="2413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9B6BEA0-4F9B-47C0-89F0-76F9494C94B3}" type="datetimeFigureOut">
              <a:rPr lang="en-US" smtClean="0"/>
              <a:pPr/>
              <a:t>3/6/2023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960" y="1412776"/>
            <a:ext cx="4546848" cy="4680520"/>
          </a:xfrm>
        </p:spPr>
        <p:txBody>
          <a:bodyPr/>
          <a:lstStyle>
            <a:lvl1pPr>
              <a:defRPr sz="2000" b="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536" y="1412776"/>
            <a:ext cx="3600400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90600" y="6525344"/>
            <a:ext cx="4953000" cy="256456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00392" y="6525344"/>
            <a:ext cx="792089" cy="2286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5A32EB3-48AB-470B-951E-0F36FE9EB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10"/>
          </p:nvPr>
        </p:nvSpPr>
        <p:spPr>
          <a:xfrm>
            <a:off x="7277432" y="6526356"/>
            <a:ext cx="864095" cy="2413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9B6BEA0-4F9B-47C0-89F0-76F9494C94B3}" type="datetimeFigureOut">
              <a:rPr lang="en-US" smtClean="0"/>
              <a:pPr/>
              <a:t>3/6/2023</a:t>
            </a:fld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795241"/>
            <a:ext cx="8414648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6712"/>
            <a:ext cx="5486400" cy="3890862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35896" y="6525344"/>
            <a:ext cx="4953000" cy="256456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218496" y="6524332"/>
            <a:ext cx="792089" cy="2286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F5A32EB3-48AB-470B-951E-0F36FE9EBA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10"/>
          </p:nvPr>
        </p:nvSpPr>
        <p:spPr>
          <a:xfrm>
            <a:off x="395536" y="6525344"/>
            <a:ext cx="864095" cy="24130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59B6BEA0-4F9B-47C0-89F0-76F9494C94B3}" type="datetimeFigureOut">
              <a:rPr lang="en-US" smtClean="0"/>
              <a:pPr/>
              <a:t>3/6/2023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763560"/>
            <a:ext cx="9144000" cy="507600"/>
          </a:xfrm>
          <a:prstGeom prst="rect">
            <a:avLst/>
          </a:prstGeom>
          <a:solidFill>
            <a:srgbClr val="FF993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412778"/>
            <a:ext cx="8208912" cy="482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177" name="Picture 33" descr="D:\pri_strap_PC\digital\reg\rn_2307.jpg"/>
          <p:cNvPicPr>
            <a:picLocks noChangeAspect="1" noChangeArrowheads="1"/>
          </p:cNvPicPr>
          <p:nvPr/>
        </p:nvPicPr>
        <p:blipFill>
          <a:blip r:embed="rId15" cstate="print"/>
          <a:srcRect l="8772" t="23843" r="8772" b="23843"/>
          <a:stretch>
            <a:fillRect/>
          </a:stretch>
        </p:blipFill>
        <p:spPr bwMode="auto">
          <a:xfrm>
            <a:off x="509871" y="188640"/>
            <a:ext cx="186531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5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baseline="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193675" indent="-193675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66738" indent="-182563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60425" indent="-103188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146175" indent="-9525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4pPr>
      <a:lvl5pPr marL="1435100" indent="-98425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5pPr>
      <a:lvl6pPr marL="1892300" indent="-98425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6pPr>
      <a:lvl7pPr marL="2349500" indent="-98425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7pPr>
      <a:lvl8pPr marL="2806700" indent="-98425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8pPr>
      <a:lvl9pPr marL="3263900" indent="-98425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90" b="17921"/>
          <a:stretch/>
        </p:blipFill>
        <p:spPr>
          <a:xfrm>
            <a:off x="5677163" y="1269283"/>
            <a:ext cx="3466837" cy="56065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688608"/>
            <a:ext cx="7681936" cy="2286000"/>
          </a:xfrm>
        </p:spPr>
        <p:txBody>
          <a:bodyPr/>
          <a:lstStyle/>
          <a:p>
            <a:r>
              <a:rPr lang="zh-TW" altLang="en-US" sz="7200" dirty="0"/>
              <a:t>光學編碼器</a:t>
            </a:r>
            <a:br>
              <a:rPr lang="en-US" altLang="zh-TW" sz="7200" dirty="0"/>
            </a:br>
            <a:r>
              <a:rPr lang="zh-TW" altLang="en-US" sz="7200" dirty="0"/>
              <a:t>  </a:t>
            </a:r>
            <a:r>
              <a:rPr lang="zh-TW" altLang="en-US" sz="4000" dirty="0"/>
              <a:t>雷尼紹原廠教育訓練</a:t>
            </a:r>
            <a:endParaRPr lang="en-US" sz="4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429000"/>
            <a:ext cx="7010400" cy="990600"/>
          </a:xfrm>
        </p:spPr>
        <p:txBody>
          <a:bodyPr/>
          <a:lstStyle/>
          <a:p>
            <a:pPr>
              <a:defRPr/>
            </a:pPr>
            <a:r>
              <a:rPr lang="zh-TW" altLang="en-US" sz="6000" dirty="0"/>
              <a:t>線性</a:t>
            </a:r>
            <a:r>
              <a:rPr lang="en-US" altLang="zh-TW" sz="6000" dirty="0"/>
              <a:t>?</a:t>
            </a:r>
            <a:r>
              <a:rPr lang="zh-TW" altLang="en-US" sz="6000" dirty="0"/>
              <a:t> 角度</a:t>
            </a:r>
            <a:r>
              <a:rPr lang="en-US" altLang="zh-TW" sz="6000" dirty="0"/>
              <a:t>?</a:t>
            </a:r>
            <a:r>
              <a:rPr lang="zh-TW" altLang="en-US" sz="6000" dirty="0"/>
              <a:t> 編碼器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308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Linear / angle / rotary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900113" y="1484313"/>
            <a:ext cx="2376487" cy="1941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en-GB" sz="2000" b="1" dirty="0"/>
              <a:t>Linear</a:t>
            </a:r>
            <a:r>
              <a:rPr lang="zh-TW" altLang="en-US" sz="2000" b="1" dirty="0"/>
              <a:t>線性</a:t>
            </a:r>
            <a:endParaRPr lang="en-GB" sz="2000" b="1" dirty="0"/>
          </a:p>
          <a:p>
            <a:pPr>
              <a:buFontTx/>
              <a:buNone/>
            </a:pPr>
            <a:endParaRPr lang="en-GB" sz="2000" b="1" dirty="0"/>
          </a:p>
          <a:p>
            <a:pPr>
              <a:buFontTx/>
              <a:buNone/>
            </a:pPr>
            <a:endParaRPr lang="en-GB" sz="2000" b="1" dirty="0"/>
          </a:p>
          <a:p>
            <a:pPr>
              <a:buFontTx/>
              <a:buNone/>
            </a:pPr>
            <a:endParaRPr lang="en-GB" sz="2000" b="1" dirty="0"/>
          </a:p>
          <a:p>
            <a:pPr>
              <a:buFontTx/>
              <a:buNone/>
            </a:pPr>
            <a:endParaRPr lang="en-GB" sz="2000" b="1" dirty="0"/>
          </a:p>
          <a:p>
            <a:pPr>
              <a:buFontTx/>
              <a:buNone/>
            </a:pPr>
            <a:r>
              <a:rPr lang="en-GB" sz="2000" b="1" dirty="0"/>
              <a:t>Rotary</a:t>
            </a:r>
          </a:p>
        </p:txBody>
      </p:sp>
      <p:pic>
        <p:nvPicPr>
          <p:cNvPr id="28676" name="Picture 4" descr="linear scale"/>
          <p:cNvPicPr>
            <a:picLocks noChangeAspect="1" noChangeArrowheads="1"/>
          </p:cNvPicPr>
          <p:nvPr/>
        </p:nvPicPr>
        <p:blipFill>
          <a:blip r:embed="rId3" cstate="print"/>
          <a:srcRect l="2644" t="52466" r="4332" b="15582"/>
          <a:stretch>
            <a:fillRect/>
          </a:stretch>
        </p:blipFill>
        <p:spPr bwMode="auto">
          <a:xfrm>
            <a:off x="900113" y="1916113"/>
            <a:ext cx="8243887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rotary scale2"/>
          <p:cNvPicPr>
            <a:picLocks noChangeAspect="1" noChangeArrowheads="1"/>
          </p:cNvPicPr>
          <p:nvPr/>
        </p:nvPicPr>
        <p:blipFill>
          <a:blip r:embed="rId4" cstate="print"/>
          <a:srcRect l="5811" t="6165" r="28688" b="10893"/>
          <a:stretch>
            <a:fillRect/>
          </a:stretch>
        </p:blipFill>
        <p:spPr bwMode="auto">
          <a:xfrm>
            <a:off x="2627313" y="3762375"/>
            <a:ext cx="36718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4716463" y="2997200"/>
            <a:ext cx="2519362" cy="73025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8679" name="Arc 7"/>
          <p:cNvSpPr>
            <a:spLocks/>
          </p:cNvSpPr>
          <p:nvPr/>
        </p:nvSpPr>
        <p:spPr bwMode="auto">
          <a:xfrm rot="821521">
            <a:off x="5002213" y="5240338"/>
            <a:ext cx="1089025" cy="1093787"/>
          </a:xfrm>
          <a:custGeom>
            <a:avLst/>
            <a:gdLst>
              <a:gd name="T0" fmla="*/ 0 w 24134"/>
              <a:gd name="T1" fmla="*/ 2147483647 h 21600"/>
              <a:gd name="T2" fmla="*/ 2147483647 w 24134"/>
              <a:gd name="T3" fmla="*/ 2147483647 h 21600"/>
              <a:gd name="T4" fmla="*/ 2147483647 w 24134"/>
              <a:gd name="T5" fmla="*/ 2147483647 h 21600"/>
              <a:gd name="T6" fmla="*/ 0 60000 65536"/>
              <a:gd name="T7" fmla="*/ 0 60000 65536"/>
              <a:gd name="T8" fmla="*/ 0 60000 65536"/>
              <a:gd name="T9" fmla="*/ 0 w 24134"/>
              <a:gd name="T10" fmla="*/ 0 h 21600"/>
              <a:gd name="T11" fmla="*/ 24134 w 2413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134" h="21600" fill="none" extrusionOk="0">
                <a:moveTo>
                  <a:pt x="-1" y="585"/>
                </a:moveTo>
                <a:cubicBezTo>
                  <a:pt x="1636" y="196"/>
                  <a:pt x="3312" y="-1"/>
                  <a:pt x="4995" y="0"/>
                </a:cubicBezTo>
                <a:cubicBezTo>
                  <a:pt x="13033" y="0"/>
                  <a:pt x="20407" y="4464"/>
                  <a:pt x="24133" y="11587"/>
                </a:cubicBezTo>
              </a:path>
              <a:path w="24134" h="21600" stroke="0" extrusionOk="0">
                <a:moveTo>
                  <a:pt x="-1" y="585"/>
                </a:moveTo>
                <a:cubicBezTo>
                  <a:pt x="1636" y="196"/>
                  <a:pt x="3312" y="-1"/>
                  <a:pt x="4995" y="0"/>
                </a:cubicBezTo>
                <a:cubicBezTo>
                  <a:pt x="13033" y="0"/>
                  <a:pt x="20407" y="4464"/>
                  <a:pt x="24133" y="11587"/>
                </a:cubicBezTo>
                <a:lnTo>
                  <a:pt x="4995" y="21600"/>
                </a:lnTo>
                <a:close/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 type="triangle" w="med" len="med"/>
          </a:ln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4848902" y="2182793"/>
            <a:ext cx="3683000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zh-TW" altLang="en-US" b="1" dirty="0"/>
              <a:t>讀頭和柵尺之間的相對線性運動</a:t>
            </a:r>
            <a:endParaRPr lang="en-GB" sz="1800" b="1" dirty="0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900113" y="5054600"/>
            <a:ext cx="2592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zh-TW" altLang="en-US" b="1" dirty="0"/>
              <a:t>開放式旋轉編碼器通常稱為角度編碼器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402353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allAtOnce"/>
      <p:bldP spid="28678" grpId="0" animBg="1"/>
      <p:bldP spid="28679" grpId="0" animBg="1"/>
      <p:bldP spid="2868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316" y="3429000"/>
            <a:ext cx="7707084" cy="990600"/>
          </a:xfrm>
        </p:spPr>
        <p:txBody>
          <a:bodyPr/>
          <a:lstStyle/>
          <a:p>
            <a:pPr>
              <a:defRPr/>
            </a:pPr>
            <a:r>
              <a:rPr lang="zh-TW" altLang="en-US" sz="6000" dirty="0"/>
              <a:t>何謂增量式與絕對式</a:t>
            </a:r>
            <a:r>
              <a:rPr lang="en-US" altLang="zh-TW" sz="6000" dirty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676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Incremental </a:t>
            </a:r>
            <a:r>
              <a:rPr lang="zh-TW" altLang="en-US" dirty="0"/>
              <a:t>增量</a:t>
            </a:r>
            <a:r>
              <a:rPr lang="en-GB" dirty="0"/>
              <a:t>/ absolute</a:t>
            </a:r>
            <a:r>
              <a:rPr lang="zh-TW" altLang="en-US" dirty="0"/>
              <a:t>絕對</a:t>
            </a:r>
            <a:endParaRPr lang="en-GB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412875"/>
            <a:ext cx="7866062" cy="5445125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zh-TW" altLang="en-US" dirty="0"/>
              <a:t>增量</a:t>
            </a:r>
            <a:endParaRPr lang="en-US" altLang="zh-TW" dirty="0"/>
          </a:p>
          <a:p>
            <a:pPr marL="0" indent="0">
              <a:buNone/>
            </a:pPr>
            <a:r>
              <a:rPr lang="zh-TW" altLang="en-US" dirty="0"/>
              <a:t>     尺身由一系列相等的刻度</a:t>
            </a:r>
            <a:r>
              <a:rPr lang="en-US" altLang="zh-TW" dirty="0"/>
              <a:t>/</a:t>
            </a:r>
            <a:r>
              <a:rPr lang="zh-TW" altLang="en-US" dirty="0"/>
              <a:t>線組成</a:t>
            </a:r>
            <a:endParaRPr lang="en-GB" dirty="0"/>
          </a:p>
          <a:p>
            <a:pPr lvl="1"/>
            <a:r>
              <a:rPr lang="zh-TW" altLang="en-US" dirty="0"/>
              <a:t>讀頭只能輸出相對位移資訊</a:t>
            </a:r>
            <a:endParaRPr lang="en-US" altLang="zh-TW" dirty="0"/>
          </a:p>
          <a:p>
            <a:pPr lvl="1"/>
            <a:r>
              <a:rPr lang="zh-TW" altLang="en-US" dirty="0"/>
              <a:t>必須參考“參考標記</a:t>
            </a:r>
            <a:r>
              <a:rPr lang="en-US" altLang="zh-TW" dirty="0"/>
              <a:t>Reference Mark</a:t>
            </a:r>
            <a:r>
              <a:rPr lang="zh-TW" altLang="en-US" dirty="0"/>
              <a:t>”</a:t>
            </a:r>
            <a:endParaRPr lang="en-US" altLang="zh-TW" dirty="0"/>
          </a:p>
          <a:p>
            <a:pPr lvl="1"/>
            <a:r>
              <a:rPr lang="zh-TW" altLang="en-US" dirty="0"/>
              <a:t>斷電後重啟，位置信息為</a:t>
            </a:r>
            <a:r>
              <a:rPr lang="en-US" altLang="zh-TW" dirty="0"/>
              <a:t>0</a:t>
            </a:r>
            <a:endParaRPr lang="en-GB" dirty="0"/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>
              <a:buFontTx/>
              <a:buChar char="•"/>
            </a:pPr>
            <a:endParaRPr lang="en-GB" dirty="0"/>
          </a:p>
          <a:p>
            <a:pPr eaLnBrk="1" hangingPunct="1">
              <a:buFontTx/>
              <a:buChar char="•"/>
            </a:pPr>
            <a:r>
              <a:rPr lang="zh-TW" altLang="en-US" dirty="0"/>
              <a:t>絕對</a:t>
            </a:r>
            <a:endParaRPr lang="en-GB" dirty="0"/>
          </a:p>
          <a:p>
            <a:pPr lvl="1" eaLnBrk="1" hangingPunct="1"/>
            <a:r>
              <a:rPr lang="zh-TW" altLang="en-US" sz="2000" dirty="0"/>
              <a:t>尺身上任何位置都有唯一標記</a:t>
            </a:r>
            <a:endParaRPr lang="en-GB" sz="2000" dirty="0"/>
          </a:p>
          <a:p>
            <a:pPr lvl="2"/>
            <a:r>
              <a:rPr lang="zh-TW" altLang="en-US" dirty="0"/>
              <a:t>例如用簡單的二進制代碼標記</a:t>
            </a:r>
            <a:endParaRPr lang="en-GB" dirty="0"/>
          </a:p>
          <a:p>
            <a:pPr lvl="1" eaLnBrk="1" hangingPunct="1"/>
            <a:r>
              <a:rPr lang="zh-TW" altLang="en-US" dirty="0"/>
              <a:t>讀頭始終知道準確的位置</a:t>
            </a:r>
            <a:endParaRPr lang="en-GB" dirty="0"/>
          </a:p>
          <a:p>
            <a:pPr lvl="2" eaLnBrk="1" hangingPunct="1"/>
            <a:r>
              <a:rPr lang="zh-TW" altLang="en-US" dirty="0"/>
              <a:t>斷電重啟後，位置信息會立即更新</a:t>
            </a:r>
            <a:endParaRPr lang="en-GB" dirty="0"/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 r="76894" b="63669"/>
          <a:stretch>
            <a:fillRect/>
          </a:stretch>
        </p:blipFill>
        <p:spPr bwMode="auto">
          <a:xfrm>
            <a:off x="7443788" y="5086350"/>
            <a:ext cx="1700212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together"/>
          <p:cNvPicPr>
            <a:picLocks noChangeAspect="1" noChangeArrowheads="1"/>
          </p:cNvPicPr>
          <p:nvPr/>
        </p:nvPicPr>
        <p:blipFill>
          <a:blip r:embed="rId4" cstate="print"/>
          <a:srcRect t="59892" b="15501"/>
          <a:stretch>
            <a:fillRect/>
          </a:stretch>
        </p:blipFill>
        <p:spPr bwMode="auto">
          <a:xfrm>
            <a:off x="900113" y="3213100"/>
            <a:ext cx="8243887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475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Freeform 94"/>
          <p:cNvSpPr>
            <a:spLocks/>
          </p:cNvSpPr>
          <p:nvPr/>
        </p:nvSpPr>
        <p:spPr bwMode="auto">
          <a:xfrm>
            <a:off x="5435600" y="3213100"/>
            <a:ext cx="1512888" cy="384175"/>
          </a:xfrm>
          <a:custGeom>
            <a:avLst/>
            <a:gdLst>
              <a:gd name="T0" fmla="*/ 2147483647 w 816"/>
              <a:gd name="T1" fmla="*/ 2147483647 h 469"/>
              <a:gd name="T2" fmla="*/ 2147483647 w 816"/>
              <a:gd name="T3" fmla="*/ 2147483647 h 469"/>
              <a:gd name="T4" fmla="*/ 0 w 816"/>
              <a:gd name="T5" fmla="*/ 0 h 469"/>
              <a:gd name="T6" fmla="*/ 0 60000 65536"/>
              <a:gd name="T7" fmla="*/ 0 60000 65536"/>
              <a:gd name="T8" fmla="*/ 0 60000 65536"/>
              <a:gd name="T9" fmla="*/ 0 w 816"/>
              <a:gd name="T10" fmla="*/ 0 h 469"/>
              <a:gd name="T11" fmla="*/ 816 w 816"/>
              <a:gd name="T12" fmla="*/ 469 h 4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6" h="469">
                <a:moveTo>
                  <a:pt x="816" y="91"/>
                </a:moveTo>
                <a:cubicBezTo>
                  <a:pt x="680" y="280"/>
                  <a:pt x="544" y="469"/>
                  <a:pt x="408" y="454"/>
                </a:cubicBezTo>
                <a:cubicBezTo>
                  <a:pt x="272" y="439"/>
                  <a:pt x="121" y="98"/>
                  <a:pt x="0" y="0"/>
                </a:cubicBezTo>
              </a:path>
            </a:pathLst>
          </a:custGeom>
          <a:noFill/>
          <a:ln w="76200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Incremental</a:t>
            </a:r>
            <a:r>
              <a:rPr lang="zh-TW" altLang="en-US" dirty="0"/>
              <a:t>增量</a:t>
            </a:r>
            <a:endParaRPr lang="en-GB" dirty="0"/>
          </a:p>
        </p:txBody>
      </p:sp>
      <p:pic>
        <p:nvPicPr>
          <p:cNvPr id="12293" name="Picture 52" descr="scale"/>
          <p:cNvPicPr>
            <a:picLocks noChangeAspect="1" noChangeArrowheads="1"/>
          </p:cNvPicPr>
          <p:nvPr/>
        </p:nvPicPr>
        <p:blipFill>
          <a:blip r:embed="rId2" cstate="print"/>
          <a:srcRect l="2174" t="75880" r="2748" b="15501"/>
          <a:stretch>
            <a:fillRect/>
          </a:stretch>
        </p:blipFill>
        <p:spPr bwMode="auto">
          <a:xfrm>
            <a:off x="900113" y="4941888"/>
            <a:ext cx="8101012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90" name="Picture 54" descr="readheadnoshadow"/>
          <p:cNvPicPr>
            <a:picLocks noChangeAspect="1" noChangeArrowheads="1"/>
          </p:cNvPicPr>
          <p:nvPr/>
        </p:nvPicPr>
        <p:blipFill>
          <a:blip r:embed="rId3" cstate="print"/>
          <a:srcRect l="6593" t="59837" r="52367" b="20488"/>
          <a:stretch>
            <a:fillRect/>
          </a:stretch>
        </p:blipFill>
        <p:spPr bwMode="auto">
          <a:xfrm>
            <a:off x="900113" y="3789363"/>
            <a:ext cx="374491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 Box 57"/>
          <p:cNvSpPr txBox="1">
            <a:spLocks noChangeArrowheads="1"/>
          </p:cNvSpPr>
          <p:nvPr/>
        </p:nvSpPr>
        <p:spPr bwMode="auto">
          <a:xfrm>
            <a:off x="6948488" y="1628775"/>
            <a:ext cx="2016125" cy="21796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/>
              <a:t>COUNTER</a:t>
            </a:r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3635375" y="5013325"/>
            <a:ext cx="215900" cy="936625"/>
            <a:chOff x="2290" y="3158"/>
            <a:chExt cx="136" cy="590"/>
          </a:xfrm>
        </p:grpSpPr>
        <p:sp>
          <p:nvSpPr>
            <p:cNvPr id="12321" name="Line 55"/>
            <p:cNvSpPr>
              <a:spLocks noChangeShapeType="1"/>
            </p:cNvSpPr>
            <p:nvPr/>
          </p:nvSpPr>
          <p:spPr bwMode="auto">
            <a:xfrm flipH="1">
              <a:off x="2290" y="3158"/>
              <a:ext cx="136" cy="181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2322" name="Line 65"/>
            <p:cNvSpPr>
              <a:spLocks noChangeShapeType="1"/>
            </p:cNvSpPr>
            <p:nvPr/>
          </p:nvSpPr>
          <p:spPr bwMode="auto">
            <a:xfrm flipH="1">
              <a:off x="2290" y="3339"/>
              <a:ext cx="0" cy="409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4500563" y="5013325"/>
            <a:ext cx="71437" cy="936625"/>
            <a:chOff x="2835" y="3158"/>
            <a:chExt cx="45" cy="590"/>
          </a:xfrm>
        </p:grpSpPr>
        <p:sp>
          <p:nvSpPr>
            <p:cNvPr id="12319" name="Line 59"/>
            <p:cNvSpPr>
              <a:spLocks noChangeShapeType="1"/>
            </p:cNvSpPr>
            <p:nvPr/>
          </p:nvSpPr>
          <p:spPr bwMode="auto">
            <a:xfrm flipH="1">
              <a:off x="2835" y="3158"/>
              <a:ext cx="45" cy="18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2320" name="Line 66"/>
            <p:cNvSpPr>
              <a:spLocks noChangeShapeType="1"/>
            </p:cNvSpPr>
            <p:nvPr/>
          </p:nvSpPr>
          <p:spPr bwMode="auto">
            <a:xfrm flipH="1">
              <a:off x="2835" y="3339"/>
              <a:ext cx="0" cy="409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grpSp>
        <p:nvGrpSpPr>
          <p:cNvPr id="4" name="Group 70"/>
          <p:cNvGrpSpPr>
            <a:grpSpLocks/>
          </p:cNvGrpSpPr>
          <p:nvPr/>
        </p:nvGrpSpPr>
        <p:grpSpPr bwMode="auto">
          <a:xfrm>
            <a:off x="5291138" y="5013325"/>
            <a:ext cx="73025" cy="936625"/>
            <a:chOff x="3333" y="3158"/>
            <a:chExt cx="46" cy="590"/>
          </a:xfrm>
        </p:grpSpPr>
        <p:sp>
          <p:nvSpPr>
            <p:cNvPr id="12317" name="Line 63"/>
            <p:cNvSpPr>
              <a:spLocks noChangeShapeType="1"/>
            </p:cNvSpPr>
            <p:nvPr/>
          </p:nvSpPr>
          <p:spPr bwMode="auto">
            <a:xfrm>
              <a:off x="3333" y="3158"/>
              <a:ext cx="46" cy="18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2318" name="Line 67"/>
            <p:cNvSpPr>
              <a:spLocks noChangeShapeType="1"/>
            </p:cNvSpPr>
            <p:nvPr/>
          </p:nvSpPr>
          <p:spPr bwMode="auto">
            <a:xfrm flipH="1">
              <a:off x="3379" y="3339"/>
              <a:ext cx="0" cy="409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grpSp>
        <p:nvGrpSpPr>
          <p:cNvPr id="5" name="Group 71"/>
          <p:cNvGrpSpPr>
            <a:grpSpLocks/>
          </p:cNvGrpSpPr>
          <p:nvPr/>
        </p:nvGrpSpPr>
        <p:grpSpPr bwMode="auto">
          <a:xfrm>
            <a:off x="6157913" y="5013325"/>
            <a:ext cx="142875" cy="936625"/>
            <a:chOff x="3879" y="3158"/>
            <a:chExt cx="90" cy="590"/>
          </a:xfrm>
        </p:grpSpPr>
        <p:sp>
          <p:nvSpPr>
            <p:cNvPr id="12315" name="Line 64"/>
            <p:cNvSpPr>
              <a:spLocks noChangeShapeType="1"/>
            </p:cNvSpPr>
            <p:nvPr/>
          </p:nvSpPr>
          <p:spPr bwMode="auto">
            <a:xfrm>
              <a:off x="3879" y="3158"/>
              <a:ext cx="90" cy="18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2316" name="Line 68"/>
            <p:cNvSpPr>
              <a:spLocks noChangeShapeType="1"/>
            </p:cNvSpPr>
            <p:nvPr/>
          </p:nvSpPr>
          <p:spPr bwMode="auto">
            <a:xfrm flipH="1">
              <a:off x="3969" y="3339"/>
              <a:ext cx="0" cy="409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12300" name="Line 73"/>
          <p:cNvSpPr>
            <a:spLocks noChangeShapeType="1"/>
          </p:cNvSpPr>
          <p:nvPr/>
        </p:nvSpPr>
        <p:spPr bwMode="auto">
          <a:xfrm>
            <a:off x="3708400" y="5949950"/>
            <a:ext cx="719138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301" name="Line 74"/>
          <p:cNvSpPr>
            <a:spLocks noChangeShapeType="1"/>
          </p:cNvSpPr>
          <p:nvPr/>
        </p:nvSpPr>
        <p:spPr bwMode="auto">
          <a:xfrm>
            <a:off x="4573588" y="5949950"/>
            <a:ext cx="719137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302" name="Line 75"/>
          <p:cNvSpPr>
            <a:spLocks noChangeShapeType="1"/>
          </p:cNvSpPr>
          <p:nvPr/>
        </p:nvSpPr>
        <p:spPr bwMode="auto">
          <a:xfrm>
            <a:off x="5435600" y="5949950"/>
            <a:ext cx="7921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303" name="Text Box 76"/>
          <p:cNvSpPr txBox="1">
            <a:spLocks noChangeArrowheads="1"/>
          </p:cNvSpPr>
          <p:nvPr/>
        </p:nvSpPr>
        <p:spPr bwMode="auto">
          <a:xfrm>
            <a:off x="2195513" y="5373688"/>
            <a:ext cx="1368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None/>
            </a:pPr>
            <a:r>
              <a:rPr lang="en-GB"/>
              <a:t>Reference Mark</a:t>
            </a:r>
          </a:p>
        </p:txBody>
      </p:sp>
      <p:sp>
        <p:nvSpPr>
          <p:cNvPr id="12304" name="Text Box 77"/>
          <p:cNvSpPr txBox="1">
            <a:spLocks noChangeArrowheads="1"/>
          </p:cNvSpPr>
          <p:nvPr/>
        </p:nvSpPr>
        <p:spPr bwMode="auto">
          <a:xfrm>
            <a:off x="3578225" y="6021388"/>
            <a:ext cx="792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None/>
            </a:pPr>
            <a:r>
              <a:rPr lang="en-GB"/>
              <a:t>1 unit</a:t>
            </a:r>
          </a:p>
        </p:txBody>
      </p:sp>
      <p:sp>
        <p:nvSpPr>
          <p:cNvPr id="12305" name="Text Box 78"/>
          <p:cNvSpPr txBox="1">
            <a:spLocks noChangeArrowheads="1"/>
          </p:cNvSpPr>
          <p:nvPr/>
        </p:nvSpPr>
        <p:spPr bwMode="auto">
          <a:xfrm>
            <a:off x="4500563" y="6021388"/>
            <a:ext cx="792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None/>
            </a:pPr>
            <a:r>
              <a:rPr lang="en-GB"/>
              <a:t>1 unit</a:t>
            </a:r>
          </a:p>
        </p:txBody>
      </p:sp>
      <p:sp>
        <p:nvSpPr>
          <p:cNvPr id="12306" name="Text Box 79"/>
          <p:cNvSpPr txBox="1">
            <a:spLocks noChangeArrowheads="1"/>
          </p:cNvSpPr>
          <p:nvPr/>
        </p:nvSpPr>
        <p:spPr bwMode="auto">
          <a:xfrm>
            <a:off x="5364163" y="6021388"/>
            <a:ext cx="792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None/>
            </a:pPr>
            <a:r>
              <a:rPr lang="en-GB"/>
              <a:t>1 unit</a:t>
            </a:r>
          </a:p>
        </p:txBody>
      </p:sp>
      <p:sp>
        <p:nvSpPr>
          <p:cNvPr id="14417" name="Text Box 81"/>
          <p:cNvSpPr txBox="1">
            <a:spLocks noChangeArrowheads="1"/>
          </p:cNvSpPr>
          <p:nvPr/>
        </p:nvSpPr>
        <p:spPr bwMode="auto">
          <a:xfrm>
            <a:off x="6948488" y="1609725"/>
            <a:ext cx="2016125" cy="21796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/>
              <a:t>COUNTER</a:t>
            </a:r>
          </a:p>
          <a:p>
            <a:pPr>
              <a:buFontTx/>
              <a:buNone/>
            </a:pPr>
            <a:r>
              <a:rPr lang="en-GB" b="1">
                <a:solidFill>
                  <a:srgbClr val="FF0000"/>
                </a:solidFill>
              </a:rPr>
              <a:t>ZERO</a:t>
            </a:r>
          </a:p>
          <a:p>
            <a:pPr>
              <a:buFontTx/>
              <a:buNone/>
            </a:pPr>
            <a:endParaRPr lang="en-GB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</p:txBody>
      </p:sp>
      <p:sp>
        <p:nvSpPr>
          <p:cNvPr id="14418" name="Text Box 82"/>
          <p:cNvSpPr txBox="1">
            <a:spLocks noChangeArrowheads="1"/>
          </p:cNvSpPr>
          <p:nvPr/>
        </p:nvSpPr>
        <p:spPr bwMode="auto">
          <a:xfrm>
            <a:off x="6948488" y="1628775"/>
            <a:ext cx="2016125" cy="21796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/>
              <a:t>COUNTER</a:t>
            </a:r>
          </a:p>
          <a:p>
            <a:pPr>
              <a:buFontTx/>
              <a:buNone/>
            </a:pPr>
            <a:r>
              <a:rPr lang="en-GB" b="1">
                <a:solidFill>
                  <a:srgbClr val="FF0000"/>
                </a:solidFill>
              </a:rPr>
              <a:t>1 unit</a:t>
            </a:r>
          </a:p>
          <a:p>
            <a:pPr>
              <a:buFontTx/>
              <a:buNone/>
            </a:pPr>
            <a:endParaRPr lang="en-GB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</p:txBody>
      </p:sp>
      <p:sp>
        <p:nvSpPr>
          <p:cNvPr id="14419" name="Text Box 83"/>
          <p:cNvSpPr txBox="1">
            <a:spLocks noChangeArrowheads="1"/>
          </p:cNvSpPr>
          <p:nvPr/>
        </p:nvSpPr>
        <p:spPr bwMode="auto">
          <a:xfrm>
            <a:off x="6948488" y="1628775"/>
            <a:ext cx="2016125" cy="21796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/>
              <a:t>COUNTER</a:t>
            </a:r>
          </a:p>
          <a:p>
            <a:pPr>
              <a:buFontTx/>
              <a:buNone/>
            </a:pPr>
            <a:r>
              <a:rPr lang="en-GB" b="1">
                <a:solidFill>
                  <a:srgbClr val="FF0000"/>
                </a:solidFill>
              </a:rPr>
              <a:t>2 units</a:t>
            </a:r>
          </a:p>
          <a:p>
            <a:pPr>
              <a:buFontTx/>
              <a:buNone/>
            </a:pPr>
            <a:endParaRPr lang="en-GB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</p:txBody>
      </p:sp>
      <p:sp>
        <p:nvSpPr>
          <p:cNvPr id="14421" name="Text Box 85"/>
          <p:cNvSpPr txBox="1">
            <a:spLocks noChangeArrowheads="1"/>
          </p:cNvSpPr>
          <p:nvPr/>
        </p:nvSpPr>
        <p:spPr bwMode="auto">
          <a:xfrm>
            <a:off x="6948488" y="1628775"/>
            <a:ext cx="2016125" cy="21796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/>
              <a:t>COUNTER</a:t>
            </a:r>
          </a:p>
          <a:p>
            <a:pPr>
              <a:buFontTx/>
              <a:buNone/>
            </a:pPr>
            <a:r>
              <a:rPr lang="en-GB" b="1">
                <a:solidFill>
                  <a:srgbClr val="FF0000"/>
                </a:solidFill>
              </a:rPr>
              <a:t>3 units</a:t>
            </a:r>
          </a:p>
          <a:p>
            <a:pPr>
              <a:buFontTx/>
              <a:buNone/>
            </a:pPr>
            <a:endParaRPr lang="en-GB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</p:txBody>
      </p:sp>
      <p:sp>
        <p:nvSpPr>
          <p:cNvPr id="14422" name="Text Box 86"/>
          <p:cNvSpPr txBox="1">
            <a:spLocks noChangeArrowheads="1"/>
          </p:cNvSpPr>
          <p:nvPr/>
        </p:nvSpPr>
        <p:spPr bwMode="auto">
          <a:xfrm>
            <a:off x="609600" y="1484313"/>
            <a:ext cx="57626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3525" indent="-263525"/>
            <a:r>
              <a:rPr lang="zh-TW" altLang="en-US" sz="2000" b="1" dirty="0"/>
              <a:t>       當讀頭通過參考零位時，計數器歸零</a:t>
            </a:r>
            <a:endParaRPr lang="en-US" altLang="zh-TW" sz="2000" b="1" dirty="0"/>
          </a:p>
          <a:p>
            <a:pPr marL="263525" indent="-263525"/>
            <a:r>
              <a:rPr lang="zh-TW" altLang="en-US" sz="2000" b="1" dirty="0"/>
              <a:t>       當讀頭輸出指示它已通過 </a:t>
            </a:r>
            <a:r>
              <a:rPr lang="en-US" altLang="zh-TW" sz="2000" b="1" dirty="0"/>
              <a:t>1 </a:t>
            </a:r>
            <a:r>
              <a:rPr lang="zh-TW" altLang="en-US" sz="2000" b="1" dirty="0"/>
              <a:t>個測量單位時，計數器向上或向下計數</a:t>
            </a:r>
            <a:endParaRPr lang="en-GB" sz="2000" b="1" dirty="0"/>
          </a:p>
        </p:txBody>
      </p:sp>
      <p:sp>
        <p:nvSpPr>
          <p:cNvPr id="14427" name="AutoShape 91"/>
          <p:cNvSpPr>
            <a:spLocks noChangeArrowheads="1"/>
          </p:cNvSpPr>
          <p:nvPr/>
        </p:nvSpPr>
        <p:spPr bwMode="auto">
          <a:xfrm>
            <a:off x="1331913" y="3213100"/>
            <a:ext cx="1082675" cy="79533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buFontTx/>
              <a:buNone/>
            </a:pPr>
            <a:r>
              <a:rPr lang="en-GB"/>
              <a:t>1 unit</a:t>
            </a:r>
          </a:p>
        </p:txBody>
      </p:sp>
      <p:sp>
        <p:nvSpPr>
          <p:cNvPr id="14428" name="AutoShape 92"/>
          <p:cNvSpPr>
            <a:spLocks noChangeArrowheads="1"/>
          </p:cNvSpPr>
          <p:nvPr/>
        </p:nvSpPr>
        <p:spPr bwMode="auto">
          <a:xfrm>
            <a:off x="2700338" y="3213100"/>
            <a:ext cx="1082675" cy="79533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buFontTx/>
              <a:buNone/>
            </a:pPr>
            <a:r>
              <a:rPr lang="en-GB"/>
              <a:t>1 unit</a:t>
            </a:r>
          </a:p>
        </p:txBody>
      </p:sp>
      <p:sp>
        <p:nvSpPr>
          <p:cNvPr id="14429" name="AutoShape 93"/>
          <p:cNvSpPr>
            <a:spLocks noChangeArrowheads="1"/>
          </p:cNvSpPr>
          <p:nvPr/>
        </p:nvSpPr>
        <p:spPr bwMode="auto">
          <a:xfrm>
            <a:off x="2049463" y="3213100"/>
            <a:ext cx="1082675" cy="79533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buFontTx/>
              <a:buNone/>
            </a:pPr>
            <a:r>
              <a:rPr lang="en-GB"/>
              <a:t>1 unit</a:t>
            </a:r>
          </a:p>
        </p:txBody>
      </p:sp>
    </p:spTree>
    <p:extLst>
      <p:ext uri="{BB962C8B-B14F-4D97-AF65-F5344CB8AC3E}">
        <p14:creationId xmlns:p14="http://schemas.microsoft.com/office/powerpoint/2010/main" val="71596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0.07882 -4.07407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-4.07407E-6 L 0.14966 -4.07407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966 -4.07407E-6 L 0.2441 -4.07407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4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17" grpId="0" animBg="1"/>
      <p:bldP spid="14418" grpId="0" animBg="1"/>
      <p:bldP spid="14419" grpId="0" animBg="1"/>
      <p:bldP spid="14421" grpId="0" animBg="1"/>
      <p:bldP spid="14427" grpId="0" animBg="1"/>
      <p:bldP spid="14428" grpId="0" animBg="1"/>
      <p:bldP spid="144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Freeform 38"/>
          <p:cNvSpPr>
            <a:spLocks/>
          </p:cNvSpPr>
          <p:nvPr/>
        </p:nvSpPr>
        <p:spPr bwMode="auto">
          <a:xfrm>
            <a:off x="5003800" y="3141663"/>
            <a:ext cx="1943100" cy="455612"/>
          </a:xfrm>
          <a:custGeom>
            <a:avLst/>
            <a:gdLst>
              <a:gd name="T0" fmla="*/ 2147483647 w 816"/>
              <a:gd name="T1" fmla="*/ 2147483647 h 469"/>
              <a:gd name="T2" fmla="*/ 2147483647 w 816"/>
              <a:gd name="T3" fmla="*/ 2147483647 h 469"/>
              <a:gd name="T4" fmla="*/ 0 w 816"/>
              <a:gd name="T5" fmla="*/ 0 h 469"/>
              <a:gd name="T6" fmla="*/ 0 60000 65536"/>
              <a:gd name="T7" fmla="*/ 0 60000 65536"/>
              <a:gd name="T8" fmla="*/ 0 60000 65536"/>
              <a:gd name="T9" fmla="*/ 0 w 816"/>
              <a:gd name="T10" fmla="*/ 0 h 469"/>
              <a:gd name="T11" fmla="*/ 816 w 816"/>
              <a:gd name="T12" fmla="*/ 469 h 4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16" h="469">
                <a:moveTo>
                  <a:pt x="816" y="91"/>
                </a:moveTo>
                <a:cubicBezTo>
                  <a:pt x="680" y="280"/>
                  <a:pt x="544" y="469"/>
                  <a:pt x="408" y="454"/>
                </a:cubicBezTo>
                <a:cubicBezTo>
                  <a:pt x="272" y="439"/>
                  <a:pt x="121" y="98"/>
                  <a:pt x="0" y="0"/>
                </a:cubicBezTo>
              </a:path>
            </a:pathLst>
          </a:custGeom>
          <a:noFill/>
          <a:ln w="76200" cap="flat" cmpd="sng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Absolute</a:t>
            </a:r>
            <a:r>
              <a:rPr lang="zh-TW" altLang="en-US" dirty="0"/>
              <a:t>絕對</a:t>
            </a:r>
            <a:endParaRPr lang="en-GB" dirty="0"/>
          </a:p>
        </p:txBody>
      </p:sp>
      <p:pic>
        <p:nvPicPr>
          <p:cNvPr id="13317" name="Picture 3" descr="scale"/>
          <p:cNvPicPr>
            <a:picLocks noChangeAspect="1" noChangeArrowheads="1"/>
          </p:cNvPicPr>
          <p:nvPr/>
        </p:nvPicPr>
        <p:blipFill>
          <a:blip r:embed="rId2" cstate="print"/>
          <a:srcRect l="2174" t="75880" r="2748" b="15501"/>
          <a:stretch>
            <a:fillRect/>
          </a:stretch>
        </p:blipFill>
        <p:spPr bwMode="auto">
          <a:xfrm>
            <a:off x="900113" y="4941888"/>
            <a:ext cx="8101012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readheadnoshadow"/>
          <p:cNvPicPr>
            <a:picLocks noChangeAspect="1" noChangeArrowheads="1"/>
          </p:cNvPicPr>
          <p:nvPr/>
        </p:nvPicPr>
        <p:blipFill>
          <a:blip r:embed="rId3" cstate="print"/>
          <a:srcRect l="6593" t="59837" r="52367" b="20488"/>
          <a:stretch>
            <a:fillRect/>
          </a:stretch>
        </p:blipFill>
        <p:spPr bwMode="auto">
          <a:xfrm>
            <a:off x="900113" y="3789363"/>
            <a:ext cx="374491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5"/>
          <p:cNvSpPr txBox="1">
            <a:spLocks noChangeArrowheads="1"/>
          </p:cNvSpPr>
          <p:nvPr/>
        </p:nvSpPr>
        <p:spPr bwMode="auto">
          <a:xfrm>
            <a:off x="6948488" y="1628775"/>
            <a:ext cx="2016125" cy="217963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GB"/>
              <a:t>CONTROLLER</a:t>
            </a:r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endParaRPr lang="en-GB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635375" y="5013325"/>
            <a:ext cx="215900" cy="936625"/>
            <a:chOff x="2290" y="3158"/>
            <a:chExt cx="136" cy="590"/>
          </a:xfrm>
        </p:grpSpPr>
        <p:sp>
          <p:nvSpPr>
            <p:cNvPr id="13339" name="Line 7"/>
            <p:cNvSpPr>
              <a:spLocks noChangeShapeType="1"/>
            </p:cNvSpPr>
            <p:nvPr/>
          </p:nvSpPr>
          <p:spPr bwMode="auto">
            <a:xfrm flipH="1">
              <a:off x="2290" y="3158"/>
              <a:ext cx="136" cy="181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3340" name="Line 8"/>
            <p:cNvSpPr>
              <a:spLocks noChangeShapeType="1"/>
            </p:cNvSpPr>
            <p:nvPr/>
          </p:nvSpPr>
          <p:spPr bwMode="auto">
            <a:xfrm flipH="1">
              <a:off x="2290" y="3339"/>
              <a:ext cx="0" cy="409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500563" y="5013325"/>
            <a:ext cx="71437" cy="936625"/>
            <a:chOff x="2835" y="3158"/>
            <a:chExt cx="45" cy="590"/>
          </a:xfrm>
        </p:grpSpPr>
        <p:sp>
          <p:nvSpPr>
            <p:cNvPr id="13337" name="Line 10"/>
            <p:cNvSpPr>
              <a:spLocks noChangeShapeType="1"/>
            </p:cNvSpPr>
            <p:nvPr/>
          </p:nvSpPr>
          <p:spPr bwMode="auto">
            <a:xfrm flipH="1">
              <a:off x="2835" y="3158"/>
              <a:ext cx="45" cy="18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3338" name="Line 11"/>
            <p:cNvSpPr>
              <a:spLocks noChangeShapeType="1"/>
            </p:cNvSpPr>
            <p:nvPr/>
          </p:nvSpPr>
          <p:spPr bwMode="auto">
            <a:xfrm flipH="1">
              <a:off x="2835" y="3339"/>
              <a:ext cx="0" cy="409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291138" y="5013325"/>
            <a:ext cx="73025" cy="936625"/>
            <a:chOff x="3333" y="3158"/>
            <a:chExt cx="46" cy="590"/>
          </a:xfrm>
        </p:grpSpPr>
        <p:sp>
          <p:nvSpPr>
            <p:cNvPr id="13335" name="Line 13"/>
            <p:cNvSpPr>
              <a:spLocks noChangeShapeType="1"/>
            </p:cNvSpPr>
            <p:nvPr/>
          </p:nvSpPr>
          <p:spPr bwMode="auto">
            <a:xfrm>
              <a:off x="3333" y="3158"/>
              <a:ext cx="46" cy="18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3336" name="Line 14"/>
            <p:cNvSpPr>
              <a:spLocks noChangeShapeType="1"/>
            </p:cNvSpPr>
            <p:nvPr/>
          </p:nvSpPr>
          <p:spPr bwMode="auto">
            <a:xfrm flipH="1">
              <a:off x="3379" y="3339"/>
              <a:ext cx="0" cy="409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157913" y="5013325"/>
            <a:ext cx="142875" cy="936625"/>
            <a:chOff x="3879" y="3158"/>
            <a:chExt cx="90" cy="590"/>
          </a:xfrm>
        </p:grpSpPr>
        <p:sp>
          <p:nvSpPr>
            <p:cNvPr id="13333" name="Line 16"/>
            <p:cNvSpPr>
              <a:spLocks noChangeShapeType="1"/>
            </p:cNvSpPr>
            <p:nvPr/>
          </p:nvSpPr>
          <p:spPr bwMode="auto">
            <a:xfrm>
              <a:off x="3879" y="3158"/>
              <a:ext cx="90" cy="18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13334" name="Line 17"/>
            <p:cNvSpPr>
              <a:spLocks noChangeShapeType="1"/>
            </p:cNvSpPr>
            <p:nvPr/>
          </p:nvSpPr>
          <p:spPr bwMode="auto">
            <a:xfrm flipH="1">
              <a:off x="3969" y="3339"/>
              <a:ext cx="0" cy="409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13324" name="Text Box 21"/>
          <p:cNvSpPr txBox="1">
            <a:spLocks noChangeArrowheads="1"/>
          </p:cNvSpPr>
          <p:nvPr/>
        </p:nvSpPr>
        <p:spPr bwMode="auto">
          <a:xfrm>
            <a:off x="2195513" y="537368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None/>
            </a:pPr>
            <a:r>
              <a:rPr lang="en-GB"/>
              <a:t>0</a:t>
            </a:r>
          </a:p>
        </p:txBody>
      </p:sp>
      <p:sp>
        <p:nvSpPr>
          <p:cNvPr id="43037" name="Text Box 29"/>
          <p:cNvSpPr txBox="1">
            <a:spLocks noChangeArrowheads="1"/>
          </p:cNvSpPr>
          <p:nvPr/>
        </p:nvSpPr>
        <p:spPr bwMode="auto">
          <a:xfrm>
            <a:off x="900113" y="1484313"/>
            <a:ext cx="54721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3525" indent="-263525"/>
            <a:r>
              <a:rPr lang="zh-TW" altLang="en-US" sz="2000" b="1" dirty="0"/>
              <a:t>控制器請求讀頭相對於光學尺的位置</a:t>
            </a:r>
            <a:endParaRPr lang="en-US" altLang="zh-TW" sz="2000" b="1" dirty="0"/>
          </a:p>
          <a:p>
            <a:pPr marL="263525" indent="-263525"/>
            <a:r>
              <a:rPr lang="zh-TW" altLang="en-US" sz="2000" b="1" dirty="0"/>
              <a:t>讀頭回應其絕對位置</a:t>
            </a:r>
            <a:endParaRPr lang="en-GB" sz="2000" b="1" dirty="0"/>
          </a:p>
        </p:txBody>
      </p:sp>
      <p:sp>
        <p:nvSpPr>
          <p:cNvPr id="43038" name="AutoShape 30"/>
          <p:cNvSpPr>
            <a:spLocks noChangeArrowheads="1"/>
          </p:cNvSpPr>
          <p:nvPr/>
        </p:nvSpPr>
        <p:spPr bwMode="auto">
          <a:xfrm>
            <a:off x="1331913" y="3213100"/>
            <a:ext cx="1082675" cy="79533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buFontTx/>
              <a:buNone/>
            </a:pPr>
            <a:r>
              <a:rPr lang="en-GB"/>
              <a:t>1 unit</a:t>
            </a:r>
          </a:p>
        </p:txBody>
      </p:sp>
      <p:sp>
        <p:nvSpPr>
          <p:cNvPr id="43039" name="AutoShape 31"/>
          <p:cNvSpPr>
            <a:spLocks noChangeArrowheads="1"/>
          </p:cNvSpPr>
          <p:nvPr/>
        </p:nvSpPr>
        <p:spPr bwMode="auto">
          <a:xfrm>
            <a:off x="2609850" y="3213100"/>
            <a:ext cx="1263650" cy="79533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buFontTx/>
              <a:buNone/>
            </a:pPr>
            <a:r>
              <a:rPr lang="en-GB"/>
              <a:t>3 units</a:t>
            </a:r>
          </a:p>
        </p:txBody>
      </p:sp>
      <p:sp>
        <p:nvSpPr>
          <p:cNvPr id="43040" name="AutoShape 32"/>
          <p:cNvSpPr>
            <a:spLocks noChangeArrowheads="1"/>
          </p:cNvSpPr>
          <p:nvPr/>
        </p:nvSpPr>
        <p:spPr bwMode="auto">
          <a:xfrm>
            <a:off x="1958975" y="3213100"/>
            <a:ext cx="1263650" cy="79533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buFontTx/>
              <a:buNone/>
            </a:pPr>
            <a:r>
              <a:rPr lang="en-GB"/>
              <a:t>2 units</a:t>
            </a:r>
          </a:p>
        </p:txBody>
      </p:sp>
      <p:sp>
        <p:nvSpPr>
          <p:cNvPr id="13329" name="Text Box 33"/>
          <p:cNvSpPr txBox="1">
            <a:spLocks noChangeArrowheads="1"/>
          </p:cNvSpPr>
          <p:nvPr/>
        </p:nvSpPr>
        <p:spPr bwMode="auto">
          <a:xfrm>
            <a:off x="3132138" y="537368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None/>
            </a:pPr>
            <a:r>
              <a:rPr lang="en-GB"/>
              <a:t>1</a:t>
            </a:r>
          </a:p>
        </p:txBody>
      </p:sp>
      <p:sp>
        <p:nvSpPr>
          <p:cNvPr id="13330" name="Text Box 35"/>
          <p:cNvSpPr txBox="1">
            <a:spLocks noChangeArrowheads="1"/>
          </p:cNvSpPr>
          <p:nvPr/>
        </p:nvSpPr>
        <p:spPr bwMode="auto">
          <a:xfrm>
            <a:off x="4067175" y="537368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None/>
            </a:pPr>
            <a:r>
              <a:rPr lang="en-GB"/>
              <a:t>2</a:t>
            </a:r>
          </a:p>
        </p:txBody>
      </p:sp>
      <p:sp>
        <p:nvSpPr>
          <p:cNvPr id="13331" name="Text Box 36"/>
          <p:cNvSpPr txBox="1">
            <a:spLocks noChangeArrowheads="1"/>
          </p:cNvSpPr>
          <p:nvPr/>
        </p:nvSpPr>
        <p:spPr bwMode="auto">
          <a:xfrm>
            <a:off x="5003800" y="5373688"/>
            <a:ext cx="1368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Tx/>
              <a:buNone/>
            </a:pPr>
            <a:r>
              <a:rPr lang="en-GB"/>
              <a:t>3</a:t>
            </a:r>
          </a:p>
        </p:txBody>
      </p:sp>
      <p:sp>
        <p:nvSpPr>
          <p:cNvPr id="43045" name="AutoShape 37"/>
          <p:cNvSpPr>
            <a:spLocks noChangeArrowheads="1"/>
          </p:cNvSpPr>
          <p:nvPr/>
        </p:nvSpPr>
        <p:spPr bwMode="auto">
          <a:xfrm>
            <a:off x="7092950" y="2133600"/>
            <a:ext cx="1655763" cy="1487488"/>
          </a:xfrm>
          <a:prstGeom prst="irregularSeal1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buFontTx/>
              <a:buNone/>
            </a:pPr>
            <a:r>
              <a:rPr lang="en-GB"/>
              <a:t>Where are you</a:t>
            </a:r>
          </a:p>
        </p:txBody>
      </p:sp>
    </p:spTree>
    <p:extLst>
      <p:ext uri="{BB962C8B-B14F-4D97-AF65-F5344CB8AC3E}">
        <p14:creationId xmlns:p14="http://schemas.microsoft.com/office/powerpoint/2010/main" val="417952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0.07882 -4.07407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-4.07407E-6 L 0.14966 -4.07407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966 -4.07407E-6 L 0.2441 -4.07407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8" grpId="0" animBg="1"/>
      <p:bldP spid="43039" grpId="0" animBg="1"/>
      <p:bldP spid="43040" grpId="0" animBg="1"/>
      <p:bldP spid="43045" grpId="0" animBg="1"/>
      <p:bldP spid="43045" grpId="1" animBg="1"/>
      <p:bldP spid="43045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8458200" cy="990600"/>
          </a:xfrm>
        </p:spPr>
        <p:txBody>
          <a:bodyPr/>
          <a:lstStyle/>
          <a:p>
            <a:pPr>
              <a:defRPr/>
            </a:pPr>
            <a:r>
              <a:rPr lang="en-US" altLang="zh-TW" sz="6000" dirty="0"/>
              <a:t>Renishaw</a:t>
            </a:r>
            <a:r>
              <a:rPr lang="zh-TW" altLang="en-US" sz="6000" dirty="0"/>
              <a:t>光學尺技術</a:t>
            </a:r>
            <a:r>
              <a:rPr lang="en-US" altLang="zh-TW" sz="6000" dirty="0"/>
              <a:t>!</a:t>
            </a:r>
            <a:br>
              <a:rPr lang="en-US" altLang="zh-TW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779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內容版面配置區 2"/>
          <p:cNvSpPr>
            <a:spLocks noGrp="1"/>
          </p:cNvSpPr>
          <p:nvPr>
            <p:ph idx="1"/>
          </p:nvPr>
        </p:nvSpPr>
        <p:spPr>
          <a:xfrm>
            <a:off x="5068887" y="1676400"/>
            <a:ext cx="3998913" cy="4267200"/>
          </a:xfrm>
        </p:spPr>
        <p:txBody>
          <a:bodyPr/>
          <a:lstStyle/>
          <a:p>
            <a:pPr marL="342900" indent="-342900">
              <a:buFont typeface="+mj-lt"/>
              <a:buAutoNum type="arabicParenR"/>
            </a:pP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光源穿透或不穿透導引窗口至光學尺</a:t>
            </a:r>
            <a:endParaRPr lang="en-US" altLang="zh-TW" b="1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lt"/>
              <a:buAutoNum type="arabicParenR"/>
            </a:pPr>
            <a:endParaRPr lang="en-US" altLang="zh-TW" b="1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lt"/>
              <a:buAutoNum type="arabicParenR"/>
            </a:pP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光源穿透及通過同一相同的導引窗口</a:t>
            </a:r>
            <a:endParaRPr lang="en-US" altLang="zh-TW" b="1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lt"/>
              <a:buAutoNum type="arabicParenR"/>
            </a:pPr>
            <a:endParaRPr lang="en-US" altLang="zh-TW" b="1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lt"/>
              <a:buAutoNum type="arabicParenR"/>
            </a:pP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光電二極體產生電流訊號</a:t>
            </a:r>
            <a:endParaRPr lang="en-US" altLang="zh-TW" b="1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lt"/>
              <a:buAutoNum type="arabicParenR"/>
            </a:pPr>
            <a:endParaRPr lang="en-US" altLang="zh-TW" b="1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lt"/>
              <a:buAutoNum type="arabicParenR"/>
            </a:pP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產生一組</a:t>
            </a:r>
            <a:r>
              <a:rPr lang="en-US" altLang="zh-TW" b="1" dirty="0">
                <a:solidFill>
                  <a:schemeClr val="accent1"/>
                </a:solidFill>
                <a:latin typeface="+mn-ea"/>
              </a:rPr>
              <a:t>90</a:t>
            </a: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度相位差之信號 </a:t>
            </a:r>
            <a:r>
              <a:rPr lang="en-US" altLang="zh-TW" b="1" dirty="0">
                <a:solidFill>
                  <a:schemeClr val="accent1"/>
                </a:solidFill>
                <a:latin typeface="+mn-ea"/>
              </a:rPr>
              <a:t>,</a:t>
            </a: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 呈現正弦與餘弦波型</a:t>
            </a:r>
            <a:r>
              <a:rPr lang="en-US" altLang="zh-TW" b="1" dirty="0">
                <a:solidFill>
                  <a:schemeClr val="accent1"/>
                </a:solidFill>
                <a:latin typeface="+mn-ea"/>
              </a:rPr>
              <a:t>(</a:t>
            </a:r>
            <a:r>
              <a:rPr lang="en-US" altLang="zh-TW" b="1" dirty="0" err="1">
                <a:solidFill>
                  <a:schemeClr val="accent1"/>
                </a:solidFill>
                <a:latin typeface="+mn-ea"/>
              </a:rPr>
              <a:t>Lissajous</a:t>
            </a: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利薩圓</a:t>
            </a:r>
            <a:r>
              <a:rPr lang="en-US" altLang="zh-TW" b="1" dirty="0">
                <a:solidFill>
                  <a:schemeClr val="accent1"/>
                </a:solidFill>
                <a:latin typeface="+mn-ea"/>
              </a:rPr>
              <a:t>)</a:t>
            </a:r>
          </a:p>
          <a:p>
            <a:pPr marL="342900" indent="-342900">
              <a:buFont typeface="+mj-lt"/>
              <a:buAutoNum type="arabicParenR"/>
            </a:pPr>
            <a:endParaRPr lang="en-US" altLang="zh-TW" b="1" dirty="0">
              <a:solidFill>
                <a:schemeClr val="accent1"/>
              </a:solidFill>
              <a:latin typeface="+mn-ea"/>
            </a:endParaRPr>
          </a:p>
          <a:p>
            <a:pPr marL="342900" indent="-342900">
              <a:buFont typeface="+mj-lt"/>
              <a:buAutoNum type="arabicParenR"/>
            </a:pP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如果輸出為數位信號 </a:t>
            </a:r>
            <a:r>
              <a:rPr lang="en-US" altLang="zh-TW" b="1" dirty="0">
                <a:solidFill>
                  <a:schemeClr val="accent1"/>
                </a:solidFill>
                <a:latin typeface="+mn-ea"/>
              </a:rPr>
              <a:t>, </a:t>
            </a:r>
            <a:r>
              <a:rPr lang="zh-TW" altLang="en-US" b="1" dirty="0">
                <a:solidFill>
                  <a:schemeClr val="accent1"/>
                </a:solidFill>
                <a:latin typeface="+mn-ea"/>
              </a:rPr>
              <a:t>則須經過一細分電路做轉換</a:t>
            </a:r>
          </a:p>
        </p:txBody>
      </p:sp>
      <p:pic>
        <p:nvPicPr>
          <p:cNvPr id="573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33" y="1852612"/>
            <a:ext cx="4713017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623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內容版面配置區 2"/>
          <p:cNvSpPr>
            <a:spLocks noGrp="1"/>
          </p:cNvSpPr>
          <p:nvPr>
            <p:ph idx="1"/>
          </p:nvPr>
        </p:nvSpPr>
        <p:spPr>
          <a:xfrm>
            <a:off x="337480" y="1586946"/>
            <a:ext cx="8208912" cy="4824534"/>
          </a:xfrm>
        </p:spPr>
        <p:txBody>
          <a:bodyPr/>
          <a:lstStyle/>
          <a:p>
            <a:r>
              <a:rPr lang="zh-TW" altLang="en-US" b="1" dirty="0">
                <a:solidFill>
                  <a:schemeClr val="accent1"/>
                </a:solidFill>
              </a:rPr>
              <a:t>數位式輸出</a:t>
            </a:r>
            <a:r>
              <a:rPr lang="en-US" altLang="zh-TW" b="1" dirty="0">
                <a:solidFill>
                  <a:schemeClr val="accent1"/>
                </a:solidFill>
              </a:rPr>
              <a:t>(</a:t>
            </a:r>
            <a:r>
              <a:rPr lang="zh-TW" altLang="en-US" b="1" dirty="0">
                <a:solidFill>
                  <a:schemeClr val="accent1"/>
                </a:solidFill>
              </a:rPr>
              <a:t>方波</a:t>
            </a:r>
            <a:r>
              <a:rPr lang="en-US" altLang="zh-TW" b="1" dirty="0">
                <a:solidFill>
                  <a:schemeClr val="accent1"/>
                </a:solidFill>
              </a:rPr>
              <a:t>)</a:t>
            </a:r>
            <a:r>
              <a:rPr lang="zh-TW" altLang="en-US" b="1" dirty="0">
                <a:solidFill>
                  <a:schemeClr val="accent1"/>
                </a:solidFill>
              </a:rPr>
              <a:t> </a:t>
            </a:r>
            <a:r>
              <a:rPr lang="en-US" altLang="zh-TW" b="1" dirty="0">
                <a:solidFill>
                  <a:schemeClr val="accent1"/>
                </a:solidFill>
              </a:rPr>
              <a:t>:</a:t>
            </a:r>
          </a:p>
          <a:p>
            <a:endParaRPr lang="en-US" altLang="zh-TW" b="1" dirty="0">
              <a:solidFill>
                <a:schemeClr val="accent1"/>
              </a:solidFill>
            </a:endParaRPr>
          </a:p>
          <a:p>
            <a:endParaRPr lang="en-US" altLang="zh-TW" b="1" dirty="0">
              <a:solidFill>
                <a:schemeClr val="accent1"/>
              </a:solidFill>
            </a:endParaRPr>
          </a:p>
          <a:p>
            <a:endParaRPr lang="en-US" altLang="zh-TW" b="1" dirty="0">
              <a:solidFill>
                <a:schemeClr val="accent1"/>
              </a:solidFill>
            </a:endParaRPr>
          </a:p>
          <a:p>
            <a:endParaRPr lang="en-US" altLang="zh-TW" b="1" dirty="0">
              <a:solidFill>
                <a:schemeClr val="accent1"/>
              </a:solidFill>
            </a:endParaRPr>
          </a:p>
          <a:p>
            <a:endParaRPr lang="en-US" altLang="zh-TW" b="1" dirty="0">
              <a:solidFill>
                <a:schemeClr val="accent1"/>
              </a:solidFill>
            </a:endParaRPr>
          </a:p>
          <a:p>
            <a:endParaRPr lang="en-US" altLang="zh-TW" b="1" dirty="0">
              <a:solidFill>
                <a:schemeClr val="accent1"/>
              </a:solidFill>
            </a:endParaRPr>
          </a:p>
          <a:p>
            <a:endParaRPr lang="en-US" altLang="zh-TW" b="1" dirty="0">
              <a:solidFill>
                <a:schemeClr val="accent1"/>
              </a:solidFill>
            </a:endParaRPr>
          </a:p>
          <a:p>
            <a:r>
              <a:rPr lang="zh-TW" altLang="en-US" b="1" dirty="0">
                <a:solidFill>
                  <a:schemeClr val="accent1"/>
                </a:solidFill>
              </a:rPr>
              <a:t>類比式輸出</a:t>
            </a:r>
            <a:r>
              <a:rPr lang="en-US" altLang="zh-TW" b="1" dirty="0">
                <a:solidFill>
                  <a:schemeClr val="accent1"/>
                </a:solidFill>
              </a:rPr>
              <a:t>(</a:t>
            </a:r>
            <a:r>
              <a:rPr lang="zh-TW" altLang="en-US" b="1" dirty="0">
                <a:solidFill>
                  <a:schemeClr val="accent1"/>
                </a:solidFill>
              </a:rPr>
              <a:t>弦波</a:t>
            </a:r>
            <a:r>
              <a:rPr lang="en-US" altLang="zh-TW" b="1" dirty="0">
                <a:solidFill>
                  <a:schemeClr val="accent1"/>
                </a:solidFill>
              </a:rPr>
              <a:t>)</a:t>
            </a:r>
            <a:r>
              <a:rPr lang="zh-TW" altLang="en-US" b="1" dirty="0">
                <a:solidFill>
                  <a:schemeClr val="accent1"/>
                </a:solidFill>
              </a:rPr>
              <a:t> </a:t>
            </a:r>
            <a:r>
              <a:rPr lang="en-US" altLang="zh-TW" b="1" dirty="0">
                <a:solidFill>
                  <a:schemeClr val="accent1"/>
                </a:solidFill>
              </a:rPr>
              <a:t>:</a:t>
            </a:r>
            <a:endParaRPr lang="zh-TW" altLang="en-US" b="1" dirty="0">
              <a:solidFill>
                <a:schemeClr val="accent1"/>
              </a:solidFill>
            </a:endParaRPr>
          </a:p>
        </p:txBody>
      </p:sp>
      <p:pic>
        <p:nvPicPr>
          <p:cNvPr id="583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00484"/>
            <a:ext cx="4104369" cy="228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1"/>
          <a:stretch/>
        </p:blipFill>
        <p:spPr bwMode="auto">
          <a:xfrm>
            <a:off x="4964340" y="1718577"/>
            <a:ext cx="4067357" cy="315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507" y="4951030"/>
            <a:ext cx="2343474" cy="185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285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21892" y="2819400"/>
            <a:ext cx="8458200" cy="990600"/>
          </a:xfrm>
        </p:spPr>
        <p:txBody>
          <a:bodyPr/>
          <a:lstStyle/>
          <a:p>
            <a:pPr>
              <a:defRPr/>
            </a:pPr>
            <a:r>
              <a:rPr lang="zh-TW" altLang="en-US" sz="6000" dirty="0"/>
              <a:t>從弦波訊號到方波訊號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2532535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 txBox="1">
            <a:spLocks/>
          </p:cNvSpPr>
          <p:nvPr/>
        </p:nvSpPr>
        <p:spPr>
          <a:xfrm>
            <a:off x="609600" y="2057400"/>
            <a:ext cx="3810000" cy="609600"/>
          </a:xfrm>
          <a:prstGeom prst="rect">
            <a:avLst/>
          </a:prstGeom>
          <a:noFill/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baseline="0">
                <a:solidFill>
                  <a:srgbClr val="FF993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zh-TW" altLang="en-US" sz="4400" kern="0" dirty="0"/>
              <a:t>編碼器的功能</a:t>
            </a:r>
            <a:r>
              <a:rPr lang="en-US" altLang="zh-TW" sz="4400" kern="0" dirty="0"/>
              <a:t>:</a:t>
            </a:r>
            <a:br>
              <a:rPr lang="en-GB" altLang="zh-TW" sz="4400" kern="0" dirty="0"/>
            </a:br>
            <a:endParaRPr lang="zh-TW" altLang="en-US" sz="4400" kern="0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2057400" y="3429000"/>
            <a:ext cx="7391400" cy="706438"/>
          </a:xfrm>
          <a:prstGeom prst="rect">
            <a:avLst/>
          </a:prstGeom>
          <a:noFill/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baseline="0">
                <a:solidFill>
                  <a:srgbClr val="FF993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en-US" kern="0" dirty="0"/>
              <a:t>感測器元件</a:t>
            </a:r>
            <a:endParaRPr lang="en-US" altLang="zh-TW" kern="0" dirty="0"/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en-US" kern="0" dirty="0"/>
              <a:t>回饋位置資訊</a:t>
            </a:r>
            <a:endParaRPr lang="en-US" altLang="zh-TW" kern="0" dirty="0"/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en-US" kern="0" dirty="0"/>
              <a:t>精密控制系統的回授</a:t>
            </a:r>
            <a:endParaRPr lang="en-US" altLang="zh-TW" kern="0" dirty="0"/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en-US" kern="0" dirty="0"/>
              <a:t>速度與加速度控制</a:t>
            </a:r>
            <a:endParaRPr lang="en-US" altLang="zh-TW" kern="0" dirty="0"/>
          </a:p>
          <a:p>
            <a:endParaRPr lang="en-US" altLang="zh-TW" kern="0" dirty="0"/>
          </a:p>
          <a:p>
            <a:pPr marL="571500" indent="-571500">
              <a:buFont typeface="Wingdings" panose="05000000000000000000" pitchFamily="2" charset="2"/>
              <a:buChar char="u"/>
            </a:pPr>
            <a:endParaRPr lang="en-US" altLang="zh-TW" kern="0" dirty="0"/>
          </a:p>
          <a:p>
            <a:pPr marL="571500" indent="-571500">
              <a:buFont typeface="Wingdings" panose="05000000000000000000" pitchFamily="2" charset="2"/>
              <a:buChar char="u"/>
            </a:pPr>
            <a:endParaRPr lang="en-GB" altLang="zh-TW" kern="0" dirty="0"/>
          </a:p>
          <a:p>
            <a:br>
              <a:rPr lang="en-GB" altLang="zh-TW" kern="0" dirty="0"/>
            </a:br>
            <a:br>
              <a:rPr lang="en-GB" altLang="zh-TW" kern="0" dirty="0"/>
            </a:br>
            <a:br>
              <a:rPr lang="en-GB" altLang="zh-TW" kern="0" dirty="0"/>
            </a:br>
            <a:br>
              <a:rPr lang="en-GB" altLang="zh-TW" kern="0" dirty="0"/>
            </a:br>
            <a:endParaRPr lang="zh-TW" altLang="en-US" kern="0" dirty="0"/>
          </a:p>
        </p:txBody>
      </p:sp>
    </p:spTree>
    <p:extLst>
      <p:ext uri="{BB962C8B-B14F-4D97-AF65-F5344CB8AC3E}">
        <p14:creationId xmlns:p14="http://schemas.microsoft.com/office/powerpoint/2010/main" val="1263433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0C0C0C"/>
                </a:solidFill>
              </a:rPr>
              <a:t>談談利薩圓</a:t>
            </a:r>
            <a:endParaRPr lang="en-US" altLang="zh-TW" dirty="0">
              <a:solidFill>
                <a:srgbClr val="0C0C0C"/>
              </a:solidFill>
            </a:endParaRPr>
          </a:p>
          <a:p>
            <a:pPr>
              <a:buFontTx/>
              <a:buNone/>
            </a:pPr>
            <a:r>
              <a:rPr lang="en-US" altLang="zh-TW" sz="1800" dirty="0">
                <a:solidFill>
                  <a:srgbClr val="0C0C0C"/>
                </a:solidFill>
              </a:rPr>
              <a:t>   – </a:t>
            </a:r>
            <a:r>
              <a:rPr lang="zh-TW" altLang="en-US" sz="1800" dirty="0">
                <a:solidFill>
                  <a:srgbClr val="0C0C0C"/>
                </a:solidFill>
              </a:rPr>
              <a:t>透過示波器檢視兩個類比信號</a:t>
            </a:r>
            <a:r>
              <a:rPr lang="en-US" altLang="zh-TW" sz="1800" dirty="0">
                <a:solidFill>
                  <a:srgbClr val="0C0C0C"/>
                </a:solidFill>
              </a:rPr>
              <a:t> , </a:t>
            </a:r>
            <a:r>
              <a:rPr lang="zh-TW" altLang="en-US" sz="1800" dirty="0">
                <a:solidFill>
                  <a:srgbClr val="0C0C0C"/>
                </a:solidFill>
              </a:rPr>
              <a:t>互呈</a:t>
            </a:r>
            <a:r>
              <a:rPr lang="en-US" altLang="zh-TW" sz="1800" dirty="0">
                <a:solidFill>
                  <a:srgbClr val="0C0C0C"/>
                </a:solidFill>
              </a:rPr>
              <a:t>90</a:t>
            </a:r>
            <a:r>
              <a:rPr lang="zh-TW" altLang="en-US" sz="1800" dirty="0">
                <a:solidFill>
                  <a:srgbClr val="0C0C0C"/>
                </a:solidFill>
              </a:rPr>
              <a:t>度相位差</a:t>
            </a:r>
            <a:endParaRPr lang="en-US" altLang="zh-TW" sz="1800" dirty="0">
              <a:solidFill>
                <a:srgbClr val="0C0C0C"/>
              </a:solidFill>
            </a:endParaRPr>
          </a:p>
          <a:p>
            <a:pPr>
              <a:buFontTx/>
              <a:buNone/>
            </a:pPr>
            <a:r>
              <a:rPr lang="en-US" altLang="zh-TW" sz="1800" dirty="0">
                <a:solidFill>
                  <a:srgbClr val="0C0C0C"/>
                </a:solidFill>
              </a:rPr>
              <a:t>   – </a:t>
            </a:r>
            <a:r>
              <a:rPr lang="zh-TW" altLang="en-US" sz="1800" dirty="0">
                <a:solidFill>
                  <a:srgbClr val="0C0C0C"/>
                </a:solidFill>
              </a:rPr>
              <a:t>如圖例所示</a:t>
            </a:r>
            <a:r>
              <a:rPr lang="en-US" altLang="zh-TW" sz="1800" dirty="0">
                <a:solidFill>
                  <a:srgbClr val="0C0C0C"/>
                </a:solidFill>
              </a:rPr>
              <a:t>, sine (A)</a:t>
            </a:r>
            <a:r>
              <a:rPr lang="zh-TW" altLang="en-US" sz="1800" dirty="0">
                <a:solidFill>
                  <a:srgbClr val="0C0C0C"/>
                </a:solidFill>
              </a:rPr>
              <a:t>波型</a:t>
            </a:r>
            <a:r>
              <a:rPr lang="en-US" altLang="zh-TW" sz="1800" dirty="0">
                <a:solidFill>
                  <a:srgbClr val="0C0C0C"/>
                </a:solidFill>
              </a:rPr>
              <a:t> </a:t>
            </a:r>
            <a:r>
              <a:rPr lang="zh-TW" altLang="en-US" sz="1800" dirty="0">
                <a:solidFill>
                  <a:srgbClr val="0C0C0C"/>
                </a:solidFill>
              </a:rPr>
              <a:t>相對應於</a:t>
            </a:r>
            <a:r>
              <a:rPr lang="en-US" altLang="zh-TW" sz="1800" dirty="0">
                <a:solidFill>
                  <a:srgbClr val="0C0C0C"/>
                </a:solidFill>
              </a:rPr>
              <a:t> cosine (B)</a:t>
            </a:r>
            <a:r>
              <a:rPr lang="zh-TW" altLang="en-US" sz="1800" dirty="0">
                <a:solidFill>
                  <a:srgbClr val="0C0C0C"/>
                </a:solidFill>
              </a:rPr>
              <a:t>波型</a:t>
            </a:r>
            <a:endParaRPr lang="en-US" altLang="zh-TW" sz="1800" dirty="0">
              <a:solidFill>
                <a:srgbClr val="0C0C0C"/>
              </a:solidFill>
            </a:endParaRPr>
          </a:p>
          <a:p>
            <a:pPr>
              <a:buFontTx/>
              <a:buNone/>
            </a:pPr>
            <a:r>
              <a:rPr lang="en-US" altLang="zh-TW" sz="1800" dirty="0">
                <a:solidFill>
                  <a:srgbClr val="0C0C0C"/>
                </a:solidFill>
              </a:rPr>
              <a:t>   – Jules Antoine </a:t>
            </a:r>
            <a:r>
              <a:rPr lang="en-US" altLang="zh-TW" sz="1800" dirty="0" err="1">
                <a:solidFill>
                  <a:srgbClr val="0C0C0C"/>
                </a:solidFill>
              </a:rPr>
              <a:t>Lissajous</a:t>
            </a:r>
            <a:r>
              <a:rPr lang="en-US" altLang="zh-TW" sz="1800" dirty="0">
                <a:solidFill>
                  <a:srgbClr val="0C0C0C"/>
                </a:solidFill>
              </a:rPr>
              <a:t> (1822-1880) </a:t>
            </a:r>
            <a:r>
              <a:rPr lang="zh-TW" altLang="en-US" sz="1800" dirty="0">
                <a:solidFill>
                  <a:srgbClr val="0C0C0C"/>
                </a:solidFill>
              </a:rPr>
              <a:t>是一個法國的數學家 </a:t>
            </a:r>
            <a:r>
              <a:rPr lang="en-US" altLang="zh-TW" sz="1800" dirty="0">
                <a:solidFill>
                  <a:srgbClr val="0C0C0C"/>
                </a:solidFill>
              </a:rPr>
              <a:t>, </a:t>
            </a:r>
            <a:r>
              <a:rPr lang="zh-TW" altLang="en-US" sz="1800" dirty="0">
                <a:solidFill>
                  <a:srgbClr val="0C0C0C"/>
                </a:solidFill>
              </a:rPr>
              <a:t>其畢生致力</a:t>
            </a:r>
            <a:endParaRPr lang="en-US" altLang="zh-TW" sz="1800" dirty="0">
              <a:solidFill>
                <a:srgbClr val="0C0C0C"/>
              </a:solidFill>
            </a:endParaRPr>
          </a:p>
          <a:p>
            <a:pPr>
              <a:buFontTx/>
              <a:buNone/>
            </a:pPr>
            <a:r>
              <a:rPr lang="en-US" altLang="zh-TW" sz="1800" dirty="0">
                <a:solidFill>
                  <a:srgbClr val="0C0C0C"/>
                </a:solidFill>
              </a:rPr>
              <a:t>		</a:t>
            </a:r>
            <a:r>
              <a:rPr lang="zh-TW" altLang="en-US" sz="1800" dirty="0">
                <a:solidFill>
                  <a:srgbClr val="0C0C0C"/>
                </a:solidFill>
              </a:rPr>
              <a:t>於光波振幅之研究</a:t>
            </a:r>
          </a:p>
        </p:txBody>
      </p:sp>
      <p:pic>
        <p:nvPicPr>
          <p:cNvPr id="655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714750"/>
            <a:ext cx="60102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3286125"/>
            <a:ext cx="15240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269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Lissajous creation</a:t>
            </a:r>
          </a:p>
        </p:txBody>
      </p:sp>
      <p:pic>
        <p:nvPicPr>
          <p:cNvPr id="6" name="Picture 31" descr="animation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1045" y="1471693"/>
            <a:ext cx="3180552" cy="537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990600" y="1471692"/>
            <a:ext cx="4536504" cy="5386307"/>
          </a:xfrm>
        </p:spPr>
        <p:txBody>
          <a:bodyPr/>
          <a:lstStyle/>
          <a:p>
            <a:r>
              <a:rPr lang="zh-TW" altLang="en-US" dirty="0"/>
              <a:t>當讀數頭沿刻度尺移動時，會生成正弦和余弦波形</a:t>
            </a:r>
            <a:endParaRPr lang="en-US" altLang="zh-TW" dirty="0"/>
          </a:p>
          <a:p>
            <a:pPr marL="0" indent="0">
              <a:buNone/>
            </a:pPr>
            <a:endParaRPr lang="en-GB" dirty="0"/>
          </a:p>
          <a:p>
            <a:r>
              <a:rPr lang="zh-TW" altLang="en-US" dirty="0"/>
              <a:t>正弦和余弦波形的間距等於尺的間距</a:t>
            </a:r>
            <a:endParaRPr lang="en-US" altLang="zh-TW" dirty="0"/>
          </a:p>
          <a:p>
            <a:pPr marL="0" indent="0">
              <a:buNone/>
            </a:pPr>
            <a:endParaRPr lang="en-GB" dirty="0"/>
          </a:p>
          <a:p>
            <a:r>
              <a:rPr lang="zh-TW" altLang="en-US" dirty="0"/>
              <a:t>當正弦與餘弦作圖時，形成利薩如（在 </a:t>
            </a:r>
            <a:r>
              <a:rPr lang="en-US" altLang="zh-TW" dirty="0"/>
              <a:t>x-y </a:t>
            </a:r>
            <a:r>
              <a:rPr lang="zh-TW" altLang="en-US" dirty="0"/>
              <a:t>域中）</a:t>
            </a:r>
            <a:endParaRPr lang="en-GB" dirty="0"/>
          </a:p>
          <a:p>
            <a:pPr>
              <a:buNone/>
            </a:pPr>
            <a:endParaRPr lang="en-GB" dirty="0"/>
          </a:p>
          <a:p>
            <a:r>
              <a:rPr lang="zh-TW" altLang="en-US" dirty="0"/>
              <a:t>在一個完美的編碼器中，</a:t>
            </a:r>
            <a:r>
              <a:rPr lang="en-US" altLang="zh-TW" dirty="0"/>
              <a:t>Lissajous </a:t>
            </a:r>
            <a:r>
              <a:rPr lang="zh-TW" altLang="en-US" dirty="0"/>
              <a:t>應該是圓形的，沒有任何偏移和失真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732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Interpolation</a:t>
            </a:r>
          </a:p>
        </p:txBody>
      </p:sp>
      <p:grpSp>
        <p:nvGrpSpPr>
          <p:cNvPr id="7" name="群組 6"/>
          <p:cNvGrpSpPr/>
          <p:nvPr/>
        </p:nvGrpSpPr>
        <p:grpSpPr>
          <a:xfrm>
            <a:off x="395536" y="1700213"/>
            <a:ext cx="6984752" cy="4392612"/>
            <a:chOff x="395536" y="1700213"/>
            <a:chExt cx="6984752" cy="4392612"/>
          </a:xfrm>
        </p:grpSpPr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1331913" y="2060575"/>
              <a:ext cx="3311525" cy="4032250"/>
              <a:chOff x="1610" y="890"/>
              <a:chExt cx="2540" cy="2540"/>
            </a:xfrm>
          </p:grpSpPr>
          <p:sp>
            <p:nvSpPr>
              <p:cNvPr id="17464" name="Line 3"/>
              <p:cNvSpPr>
                <a:spLocks noChangeShapeType="1"/>
              </p:cNvSpPr>
              <p:nvPr/>
            </p:nvSpPr>
            <p:spPr bwMode="auto">
              <a:xfrm flipH="1">
                <a:off x="2880" y="890"/>
                <a:ext cx="0" cy="25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7465" name="Line 4"/>
              <p:cNvSpPr>
                <a:spLocks noChangeShapeType="1"/>
              </p:cNvSpPr>
              <p:nvPr/>
            </p:nvSpPr>
            <p:spPr bwMode="auto">
              <a:xfrm rot="5400000">
                <a:off x="2880" y="890"/>
                <a:ext cx="0" cy="25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17412" name="Oval 5"/>
            <p:cNvSpPr>
              <a:spLocks noChangeArrowheads="1"/>
            </p:cNvSpPr>
            <p:nvPr/>
          </p:nvSpPr>
          <p:spPr bwMode="auto">
            <a:xfrm>
              <a:off x="1547813" y="2636838"/>
              <a:ext cx="2879725" cy="2879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7414" name="Text Box 7"/>
            <p:cNvSpPr txBox="1">
              <a:spLocks noChangeArrowheads="1"/>
            </p:cNvSpPr>
            <p:nvPr/>
          </p:nvSpPr>
          <p:spPr bwMode="auto">
            <a:xfrm>
              <a:off x="2771775" y="1700213"/>
              <a:ext cx="908050" cy="402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buFontTx/>
                <a:buNone/>
              </a:pPr>
              <a:r>
                <a:rPr lang="en-GB" b="1" i="1" dirty="0"/>
                <a:t>Sin</a:t>
              </a:r>
            </a:p>
          </p:txBody>
        </p:sp>
        <p:sp>
          <p:nvSpPr>
            <p:cNvPr id="17415" name="Text Box 8"/>
            <p:cNvSpPr txBox="1">
              <a:spLocks noChangeArrowheads="1"/>
            </p:cNvSpPr>
            <p:nvPr/>
          </p:nvSpPr>
          <p:spPr bwMode="auto">
            <a:xfrm>
              <a:off x="395536" y="3884613"/>
              <a:ext cx="934789" cy="402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buFontTx/>
                <a:buNone/>
              </a:pPr>
              <a:r>
                <a:rPr lang="en-GB" b="1" i="1" dirty="0"/>
                <a:t>Cos</a:t>
              </a:r>
            </a:p>
          </p:txBody>
        </p:sp>
        <p:sp>
          <p:nvSpPr>
            <p:cNvPr id="95241" name="Line 9"/>
            <p:cNvSpPr>
              <a:spLocks noChangeShapeType="1"/>
            </p:cNvSpPr>
            <p:nvPr/>
          </p:nvSpPr>
          <p:spPr bwMode="auto">
            <a:xfrm flipV="1">
              <a:off x="1547813" y="4076700"/>
              <a:ext cx="2879725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17417" name="PubChord"/>
            <p:cNvSpPr>
              <a:spLocks noEditPoints="1" noChangeArrowheads="1"/>
            </p:cNvSpPr>
            <p:nvPr/>
          </p:nvSpPr>
          <p:spPr bwMode="auto">
            <a:xfrm>
              <a:off x="1547813" y="2636838"/>
              <a:ext cx="2879725" cy="2879725"/>
            </a:xfrm>
            <a:custGeom>
              <a:avLst/>
              <a:gdLst>
                <a:gd name="T0" fmla="*/ 2147483647 w 21600"/>
                <a:gd name="T1" fmla="*/ 0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3163 w 21600"/>
                <a:gd name="T10" fmla="*/ 3163 h 21600"/>
                <a:gd name="T11" fmla="*/ 18437 w 21600"/>
                <a:gd name="T12" fmla="*/ 18437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0783" y="0"/>
                  </a:moveTo>
                  <a:cubicBezTo>
                    <a:pt x="4824" y="9"/>
                    <a:pt x="0" y="4841"/>
                    <a:pt x="0" y="10799"/>
                  </a:cubicBezTo>
                  <a:cubicBezTo>
                    <a:pt x="-1" y="16741"/>
                    <a:pt x="4798" y="21566"/>
                    <a:pt x="10739" y="21599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18" name="Line 11"/>
            <p:cNvSpPr>
              <a:spLocks noChangeShapeType="1"/>
            </p:cNvSpPr>
            <p:nvPr/>
          </p:nvSpPr>
          <p:spPr bwMode="auto">
            <a:xfrm flipH="1" flipV="1">
              <a:off x="1403350" y="4076700"/>
              <a:ext cx="30241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19" name="Text Box 12"/>
            <p:cNvSpPr txBox="1">
              <a:spLocks noChangeArrowheads="1"/>
            </p:cNvSpPr>
            <p:nvPr/>
          </p:nvSpPr>
          <p:spPr bwMode="auto">
            <a:xfrm>
              <a:off x="4356100" y="4005263"/>
              <a:ext cx="821690" cy="402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dirty="0"/>
                <a:t>0/20</a:t>
              </a:r>
            </a:p>
          </p:txBody>
        </p:sp>
        <p:sp>
          <p:nvSpPr>
            <p:cNvPr id="17420" name="Text Box 13"/>
            <p:cNvSpPr txBox="1">
              <a:spLocks noChangeArrowheads="1"/>
            </p:cNvSpPr>
            <p:nvPr/>
          </p:nvSpPr>
          <p:spPr bwMode="auto">
            <a:xfrm>
              <a:off x="2881313" y="2349500"/>
              <a:ext cx="4318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/>
                <a:t>5</a:t>
              </a:r>
            </a:p>
          </p:txBody>
        </p:sp>
        <p:sp>
          <p:nvSpPr>
            <p:cNvPr id="17421" name="Text Box 14"/>
            <p:cNvSpPr txBox="1">
              <a:spLocks noChangeArrowheads="1"/>
            </p:cNvSpPr>
            <p:nvPr/>
          </p:nvSpPr>
          <p:spPr bwMode="auto">
            <a:xfrm>
              <a:off x="960120" y="3813175"/>
              <a:ext cx="659130" cy="402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dirty="0"/>
                <a:t>10</a:t>
              </a:r>
            </a:p>
          </p:txBody>
        </p:sp>
        <p:sp>
          <p:nvSpPr>
            <p:cNvPr id="17422" name="Text Box 15"/>
            <p:cNvSpPr txBox="1">
              <a:spLocks noChangeArrowheads="1"/>
            </p:cNvSpPr>
            <p:nvPr/>
          </p:nvSpPr>
          <p:spPr bwMode="auto">
            <a:xfrm>
              <a:off x="2423160" y="5516563"/>
              <a:ext cx="635953" cy="402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dirty="0"/>
                <a:t>15</a:t>
              </a:r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2987675" y="3644900"/>
              <a:ext cx="1368425" cy="431800"/>
              <a:chOff x="3560" y="3385"/>
              <a:chExt cx="681" cy="272"/>
            </a:xfrm>
          </p:grpSpPr>
          <p:sp>
            <p:nvSpPr>
              <p:cNvPr id="17462" name="Line 17"/>
              <p:cNvSpPr>
                <a:spLocks noChangeShapeType="1"/>
              </p:cNvSpPr>
              <p:nvPr/>
            </p:nvSpPr>
            <p:spPr bwMode="auto">
              <a:xfrm>
                <a:off x="3560" y="3385"/>
                <a:ext cx="681" cy="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7463" name="Line 18"/>
              <p:cNvSpPr>
                <a:spLocks noChangeShapeType="1"/>
              </p:cNvSpPr>
              <p:nvPr/>
            </p:nvSpPr>
            <p:spPr bwMode="auto">
              <a:xfrm>
                <a:off x="4241" y="3385"/>
                <a:ext cx="0" cy="27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2987675" y="3213100"/>
              <a:ext cx="1152525" cy="863600"/>
              <a:chOff x="3560" y="3385"/>
              <a:chExt cx="681" cy="272"/>
            </a:xfrm>
          </p:grpSpPr>
          <p:sp>
            <p:nvSpPr>
              <p:cNvPr id="17460" name="Line 20"/>
              <p:cNvSpPr>
                <a:spLocks noChangeShapeType="1"/>
              </p:cNvSpPr>
              <p:nvPr/>
            </p:nvSpPr>
            <p:spPr bwMode="auto">
              <a:xfrm>
                <a:off x="3560" y="3385"/>
                <a:ext cx="681" cy="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7461" name="Line 21"/>
              <p:cNvSpPr>
                <a:spLocks noChangeShapeType="1"/>
              </p:cNvSpPr>
              <p:nvPr/>
            </p:nvSpPr>
            <p:spPr bwMode="auto">
              <a:xfrm>
                <a:off x="4241" y="3385"/>
                <a:ext cx="0" cy="27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grpSp>
          <p:nvGrpSpPr>
            <p:cNvPr id="5" name="Group 22"/>
            <p:cNvGrpSpPr>
              <a:grpSpLocks/>
            </p:cNvGrpSpPr>
            <p:nvPr/>
          </p:nvGrpSpPr>
          <p:grpSpPr bwMode="auto">
            <a:xfrm>
              <a:off x="2987675" y="2924175"/>
              <a:ext cx="863600" cy="1152525"/>
              <a:chOff x="3560" y="3385"/>
              <a:chExt cx="681" cy="272"/>
            </a:xfrm>
          </p:grpSpPr>
          <p:sp>
            <p:nvSpPr>
              <p:cNvPr id="17458" name="Line 23"/>
              <p:cNvSpPr>
                <a:spLocks noChangeShapeType="1"/>
              </p:cNvSpPr>
              <p:nvPr/>
            </p:nvSpPr>
            <p:spPr bwMode="auto">
              <a:xfrm>
                <a:off x="3560" y="3385"/>
                <a:ext cx="681" cy="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7459" name="Line 24"/>
              <p:cNvSpPr>
                <a:spLocks noChangeShapeType="1"/>
              </p:cNvSpPr>
              <p:nvPr/>
            </p:nvSpPr>
            <p:spPr bwMode="auto">
              <a:xfrm>
                <a:off x="4241" y="3385"/>
                <a:ext cx="0" cy="27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2987675" y="2708275"/>
              <a:ext cx="431800" cy="1368425"/>
              <a:chOff x="3560" y="3385"/>
              <a:chExt cx="681" cy="272"/>
            </a:xfrm>
          </p:grpSpPr>
          <p:sp>
            <p:nvSpPr>
              <p:cNvPr id="17456" name="Line 26"/>
              <p:cNvSpPr>
                <a:spLocks noChangeShapeType="1"/>
              </p:cNvSpPr>
              <p:nvPr/>
            </p:nvSpPr>
            <p:spPr bwMode="auto">
              <a:xfrm>
                <a:off x="3560" y="3385"/>
                <a:ext cx="681" cy="0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7457" name="Line 27"/>
              <p:cNvSpPr>
                <a:spLocks noChangeShapeType="1"/>
              </p:cNvSpPr>
              <p:nvPr/>
            </p:nvSpPr>
            <p:spPr bwMode="auto">
              <a:xfrm>
                <a:off x="4241" y="3385"/>
                <a:ext cx="0" cy="272"/>
              </a:xfrm>
              <a:prstGeom prst="line">
                <a:avLst/>
              </a:prstGeom>
              <a:noFill/>
              <a:ln w="1905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95260" name="Line 28"/>
            <p:cNvSpPr>
              <a:spLocks noChangeShapeType="1"/>
            </p:cNvSpPr>
            <p:nvPr/>
          </p:nvSpPr>
          <p:spPr bwMode="auto">
            <a:xfrm>
              <a:off x="2987675" y="4076700"/>
              <a:ext cx="1439863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61" name="Text Box 29"/>
            <p:cNvSpPr txBox="1">
              <a:spLocks noChangeArrowheads="1"/>
            </p:cNvSpPr>
            <p:nvPr/>
          </p:nvSpPr>
          <p:spPr bwMode="auto">
            <a:xfrm>
              <a:off x="4260850" y="3429000"/>
              <a:ext cx="4318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b="1"/>
                <a:t>1</a:t>
              </a:r>
            </a:p>
          </p:txBody>
        </p:sp>
        <p:sp>
          <p:nvSpPr>
            <p:cNvPr id="95262" name="Text Box 30"/>
            <p:cNvSpPr txBox="1">
              <a:spLocks noChangeArrowheads="1"/>
            </p:cNvSpPr>
            <p:nvPr/>
          </p:nvSpPr>
          <p:spPr bwMode="auto">
            <a:xfrm>
              <a:off x="4019550" y="2971800"/>
              <a:ext cx="4318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b="1"/>
                <a:t>2</a:t>
              </a:r>
            </a:p>
          </p:txBody>
        </p:sp>
        <p:sp>
          <p:nvSpPr>
            <p:cNvPr id="95263" name="Text Box 31"/>
            <p:cNvSpPr txBox="1">
              <a:spLocks noChangeArrowheads="1"/>
            </p:cNvSpPr>
            <p:nvPr/>
          </p:nvSpPr>
          <p:spPr bwMode="auto">
            <a:xfrm>
              <a:off x="3713163" y="2655888"/>
              <a:ext cx="4318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b="1" dirty="0"/>
                <a:t>3</a:t>
              </a:r>
            </a:p>
          </p:txBody>
        </p:sp>
        <p:sp>
          <p:nvSpPr>
            <p:cNvPr id="95264" name="Text Box 32"/>
            <p:cNvSpPr txBox="1">
              <a:spLocks noChangeArrowheads="1"/>
            </p:cNvSpPr>
            <p:nvPr/>
          </p:nvSpPr>
          <p:spPr bwMode="auto">
            <a:xfrm>
              <a:off x="3248025" y="2425700"/>
              <a:ext cx="4318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b="1"/>
                <a:t>4</a:t>
              </a:r>
            </a:p>
          </p:txBody>
        </p:sp>
        <p:sp>
          <p:nvSpPr>
            <p:cNvPr id="95265" name="Line 33"/>
            <p:cNvSpPr>
              <a:spLocks noChangeShapeType="1"/>
            </p:cNvSpPr>
            <p:nvPr/>
          </p:nvSpPr>
          <p:spPr bwMode="auto">
            <a:xfrm>
              <a:off x="2987675" y="2636838"/>
              <a:ext cx="0" cy="143986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33" name="Line 34"/>
            <p:cNvSpPr>
              <a:spLocks noChangeShapeType="1"/>
            </p:cNvSpPr>
            <p:nvPr/>
          </p:nvSpPr>
          <p:spPr bwMode="auto">
            <a:xfrm>
              <a:off x="5364163" y="2565400"/>
              <a:ext cx="0" cy="30241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34" name="Text Box 37"/>
            <p:cNvSpPr txBox="1">
              <a:spLocks noChangeArrowheads="1"/>
            </p:cNvSpPr>
            <p:nvPr/>
          </p:nvSpPr>
          <p:spPr bwMode="auto">
            <a:xfrm>
              <a:off x="4932363" y="3113088"/>
              <a:ext cx="4318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b="1"/>
                <a:t>A</a:t>
              </a:r>
            </a:p>
          </p:txBody>
        </p:sp>
        <p:sp>
          <p:nvSpPr>
            <p:cNvPr id="17435" name="Text Box 38"/>
            <p:cNvSpPr txBox="1">
              <a:spLocks noChangeArrowheads="1"/>
            </p:cNvSpPr>
            <p:nvPr/>
          </p:nvSpPr>
          <p:spPr bwMode="auto">
            <a:xfrm>
              <a:off x="4932363" y="4641850"/>
              <a:ext cx="4318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buFontTx/>
                <a:buNone/>
              </a:pPr>
              <a:r>
                <a:rPr lang="en-GB" b="1"/>
                <a:t>B</a:t>
              </a:r>
            </a:p>
          </p:txBody>
        </p:sp>
        <p:sp>
          <p:nvSpPr>
            <p:cNvPr id="95271" name="Line 39"/>
            <p:cNvSpPr>
              <a:spLocks noChangeShapeType="1"/>
            </p:cNvSpPr>
            <p:nvPr/>
          </p:nvSpPr>
          <p:spPr bwMode="auto">
            <a:xfrm>
              <a:off x="5364163" y="3500438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37" name="Line 40"/>
            <p:cNvSpPr>
              <a:spLocks noChangeShapeType="1"/>
            </p:cNvSpPr>
            <p:nvPr/>
          </p:nvSpPr>
          <p:spPr bwMode="auto">
            <a:xfrm flipV="1">
              <a:off x="5756275" y="2565400"/>
              <a:ext cx="20638" cy="30241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38" name="Line 41"/>
            <p:cNvSpPr>
              <a:spLocks noChangeShapeType="1"/>
            </p:cNvSpPr>
            <p:nvPr/>
          </p:nvSpPr>
          <p:spPr bwMode="auto">
            <a:xfrm flipH="1" flipV="1">
              <a:off x="6156325" y="2565400"/>
              <a:ext cx="25400" cy="30241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39" name="Line 42"/>
            <p:cNvSpPr>
              <a:spLocks noChangeShapeType="1"/>
            </p:cNvSpPr>
            <p:nvPr/>
          </p:nvSpPr>
          <p:spPr bwMode="auto">
            <a:xfrm flipV="1">
              <a:off x="6556375" y="2565400"/>
              <a:ext cx="12700" cy="30241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40" name="Line 43"/>
            <p:cNvSpPr>
              <a:spLocks noChangeShapeType="1"/>
            </p:cNvSpPr>
            <p:nvPr/>
          </p:nvSpPr>
          <p:spPr bwMode="auto">
            <a:xfrm flipV="1">
              <a:off x="6948488" y="2565400"/>
              <a:ext cx="0" cy="30241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76" name="Line 44"/>
            <p:cNvSpPr>
              <a:spLocks noChangeShapeType="1"/>
            </p:cNvSpPr>
            <p:nvPr/>
          </p:nvSpPr>
          <p:spPr bwMode="auto">
            <a:xfrm>
              <a:off x="5364163" y="5013325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77" name="Line 45"/>
            <p:cNvSpPr>
              <a:spLocks noChangeShapeType="1"/>
            </p:cNvSpPr>
            <p:nvPr/>
          </p:nvSpPr>
          <p:spPr bwMode="auto">
            <a:xfrm rot="5400000">
              <a:off x="5554663" y="3284538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78" name="Line 46"/>
            <p:cNvSpPr>
              <a:spLocks noChangeShapeType="1"/>
            </p:cNvSpPr>
            <p:nvPr/>
          </p:nvSpPr>
          <p:spPr bwMode="auto">
            <a:xfrm>
              <a:off x="5761038" y="3068638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79" name="Line 47"/>
            <p:cNvSpPr>
              <a:spLocks noChangeShapeType="1"/>
            </p:cNvSpPr>
            <p:nvPr/>
          </p:nvSpPr>
          <p:spPr bwMode="auto">
            <a:xfrm>
              <a:off x="5764213" y="5013325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0" name="Line 48"/>
            <p:cNvSpPr>
              <a:spLocks noChangeShapeType="1"/>
            </p:cNvSpPr>
            <p:nvPr/>
          </p:nvSpPr>
          <p:spPr bwMode="auto">
            <a:xfrm rot="5400000">
              <a:off x="5964238" y="4797425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1" name="Line 49"/>
            <p:cNvSpPr>
              <a:spLocks noChangeShapeType="1"/>
            </p:cNvSpPr>
            <p:nvPr/>
          </p:nvSpPr>
          <p:spPr bwMode="auto">
            <a:xfrm>
              <a:off x="6146800" y="3068638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2" name="Line 50"/>
            <p:cNvSpPr>
              <a:spLocks noChangeShapeType="1"/>
            </p:cNvSpPr>
            <p:nvPr/>
          </p:nvSpPr>
          <p:spPr bwMode="auto">
            <a:xfrm>
              <a:off x="6165850" y="4581525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3" name="Line 51"/>
            <p:cNvSpPr>
              <a:spLocks noChangeShapeType="1"/>
            </p:cNvSpPr>
            <p:nvPr/>
          </p:nvSpPr>
          <p:spPr bwMode="auto">
            <a:xfrm>
              <a:off x="6526213" y="4581525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4" name="Line 52"/>
            <p:cNvSpPr>
              <a:spLocks noChangeShapeType="1"/>
            </p:cNvSpPr>
            <p:nvPr/>
          </p:nvSpPr>
          <p:spPr bwMode="auto">
            <a:xfrm rot="5400000">
              <a:off x="6354763" y="3284538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5" name="Line 53"/>
            <p:cNvSpPr>
              <a:spLocks noChangeShapeType="1"/>
            </p:cNvSpPr>
            <p:nvPr/>
          </p:nvSpPr>
          <p:spPr bwMode="auto">
            <a:xfrm>
              <a:off x="6537325" y="3500438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7451" name="Line 54"/>
            <p:cNvSpPr>
              <a:spLocks noChangeShapeType="1"/>
            </p:cNvSpPr>
            <p:nvPr/>
          </p:nvSpPr>
          <p:spPr bwMode="auto">
            <a:xfrm rot="21540000" flipV="1">
              <a:off x="7354888" y="2565400"/>
              <a:ext cx="25400" cy="30241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7" name="Line 55"/>
            <p:cNvSpPr>
              <a:spLocks noChangeShapeType="1"/>
            </p:cNvSpPr>
            <p:nvPr/>
          </p:nvSpPr>
          <p:spPr bwMode="auto">
            <a:xfrm rot="5400000">
              <a:off x="6732588" y="4797425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8" name="Line 56"/>
            <p:cNvSpPr>
              <a:spLocks noChangeShapeType="1"/>
            </p:cNvSpPr>
            <p:nvPr/>
          </p:nvSpPr>
          <p:spPr bwMode="auto">
            <a:xfrm>
              <a:off x="6948488" y="5013325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89" name="Line 57"/>
            <p:cNvSpPr>
              <a:spLocks noChangeShapeType="1"/>
            </p:cNvSpPr>
            <p:nvPr/>
          </p:nvSpPr>
          <p:spPr bwMode="auto">
            <a:xfrm>
              <a:off x="6948488" y="3500438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95290" name="Line 58"/>
            <p:cNvSpPr>
              <a:spLocks noChangeShapeType="1"/>
            </p:cNvSpPr>
            <p:nvPr/>
          </p:nvSpPr>
          <p:spPr bwMode="auto">
            <a:xfrm rot="5400000">
              <a:off x="7145338" y="3284538"/>
              <a:ext cx="43180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14389070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6981"/>
            <a:ext cx="7866063" cy="446087"/>
          </a:xfrm>
        </p:spPr>
        <p:txBody>
          <a:bodyPr/>
          <a:lstStyle/>
          <a:p>
            <a:pPr eaLnBrk="1" hangingPunct="1"/>
            <a:r>
              <a:rPr lang="en-US" dirty="0"/>
              <a:t>Digital output (RS422)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700213"/>
            <a:ext cx="4033838" cy="1584325"/>
          </a:xfrm>
        </p:spPr>
        <p:txBody>
          <a:bodyPr/>
          <a:lstStyle/>
          <a:p>
            <a:pPr marL="0" indent="0" eaLnBrk="1" hangingPunct="1"/>
            <a:r>
              <a:rPr lang="zh-TW" altLang="en-US" sz="1800" dirty="0"/>
              <a:t>數位方波信號</a:t>
            </a:r>
            <a:endParaRPr lang="en-US" sz="1800" dirty="0"/>
          </a:p>
          <a:p>
            <a:pPr lvl="1" eaLnBrk="1" hangingPunct="1"/>
            <a:r>
              <a:rPr lang="zh-TW" altLang="en-US" sz="1600" dirty="0"/>
              <a:t>兩個正交方波 </a:t>
            </a:r>
            <a:r>
              <a:rPr lang="en-US" altLang="zh-TW" sz="1600" dirty="0"/>
              <a:t>A </a:t>
            </a:r>
            <a:r>
              <a:rPr lang="zh-TW" altLang="en-US" sz="1600" dirty="0"/>
              <a:t>和 </a:t>
            </a:r>
            <a:r>
              <a:rPr lang="en-US" altLang="zh-TW" sz="1600" dirty="0"/>
              <a:t>B</a:t>
            </a:r>
            <a:r>
              <a:rPr lang="zh-TW" altLang="en-US" sz="1600" dirty="0"/>
              <a:t>（相位差 </a:t>
            </a:r>
            <a:r>
              <a:rPr lang="en-US" altLang="zh-TW" sz="1600" dirty="0"/>
              <a:t>90°</a:t>
            </a:r>
            <a:r>
              <a:rPr lang="en-US" sz="1600" dirty="0"/>
              <a:t>)	</a:t>
            </a:r>
          </a:p>
          <a:p>
            <a:pPr lvl="1" eaLnBrk="1" hangingPunct="1"/>
            <a:r>
              <a:rPr lang="zh-TW" altLang="en-US" sz="2000" b="1" dirty="0">
                <a:solidFill>
                  <a:srgbClr val="FF0000"/>
                </a:solidFill>
              </a:rPr>
              <a:t>解析度 </a:t>
            </a:r>
            <a:r>
              <a:rPr lang="en-US" altLang="zh-TW" sz="2000" b="1" dirty="0">
                <a:solidFill>
                  <a:srgbClr val="FF0000"/>
                </a:solidFill>
              </a:rPr>
              <a:t>= </a:t>
            </a:r>
            <a:r>
              <a:rPr lang="zh-TW" altLang="en-US" sz="2000" b="1" dirty="0">
                <a:solidFill>
                  <a:srgbClr val="FF0000"/>
                </a:solidFill>
              </a:rPr>
              <a:t>邊緣到邊緣的距離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5364163" y="1700213"/>
            <a:ext cx="3113087" cy="1649412"/>
            <a:chOff x="3618" y="996"/>
            <a:chExt cx="1961" cy="1039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618" y="996"/>
              <a:ext cx="1961" cy="827"/>
              <a:chOff x="3618" y="996"/>
              <a:chExt cx="1961" cy="827"/>
            </a:xfrm>
          </p:grpSpPr>
          <p:pic>
            <p:nvPicPr>
              <p:cNvPr id="18471" name="Picture 6" descr="quadrature dif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54935"/>
              <a:stretch>
                <a:fillRect/>
              </a:stretch>
            </p:blipFill>
            <p:spPr bwMode="auto">
              <a:xfrm>
                <a:off x="3878" y="996"/>
                <a:ext cx="1701" cy="7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8472" name="Text Box 7"/>
              <p:cNvSpPr txBox="1">
                <a:spLocks noChangeArrowheads="1"/>
              </p:cNvSpPr>
              <p:nvPr/>
            </p:nvSpPr>
            <p:spPr bwMode="auto">
              <a:xfrm>
                <a:off x="3618" y="1165"/>
                <a:ext cx="314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A+</a:t>
                </a:r>
              </a:p>
            </p:txBody>
          </p:sp>
          <p:sp>
            <p:nvSpPr>
              <p:cNvPr id="18473" name="Text Box 8"/>
              <p:cNvSpPr txBox="1">
                <a:spLocks noChangeArrowheads="1"/>
              </p:cNvSpPr>
              <p:nvPr/>
            </p:nvSpPr>
            <p:spPr bwMode="auto">
              <a:xfrm>
                <a:off x="3618" y="1573"/>
                <a:ext cx="314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B+</a:t>
                </a:r>
              </a:p>
            </p:txBody>
          </p:sp>
        </p:grpSp>
        <p:sp>
          <p:nvSpPr>
            <p:cNvPr id="18463" name="Text Box 9"/>
            <p:cNvSpPr txBox="1">
              <a:spLocks noChangeArrowheads="1"/>
            </p:cNvSpPr>
            <p:nvPr/>
          </p:nvSpPr>
          <p:spPr bwMode="auto">
            <a:xfrm>
              <a:off x="4051" y="1784"/>
              <a:ext cx="203" cy="250"/>
            </a:xfrm>
            <a:prstGeom prst="rect">
              <a:avLst/>
            </a:prstGeom>
            <a:noFill/>
            <a:ln w="28575" algn="ctr">
              <a:noFill/>
              <a:prstDash val="dash"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2000"/>
                <a:t>1</a:t>
              </a:r>
            </a:p>
          </p:txBody>
        </p:sp>
        <p:sp>
          <p:nvSpPr>
            <p:cNvPr id="18464" name="Text Box 10"/>
            <p:cNvSpPr txBox="1">
              <a:spLocks noChangeArrowheads="1"/>
            </p:cNvSpPr>
            <p:nvPr/>
          </p:nvSpPr>
          <p:spPr bwMode="auto">
            <a:xfrm>
              <a:off x="4263" y="1784"/>
              <a:ext cx="203" cy="250"/>
            </a:xfrm>
            <a:prstGeom prst="rect">
              <a:avLst/>
            </a:prstGeom>
            <a:noFill/>
            <a:ln w="28575" algn="ctr">
              <a:noFill/>
              <a:prstDash val="dash"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2000"/>
                <a:t>2</a:t>
              </a:r>
            </a:p>
          </p:txBody>
        </p:sp>
        <p:sp>
          <p:nvSpPr>
            <p:cNvPr id="18465" name="Text Box 11"/>
            <p:cNvSpPr txBox="1">
              <a:spLocks noChangeArrowheads="1"/>
            </p:cNvSpPr>
            <p:nvPr/>
          </p:nvSpPr>
          <p:spPr bwMode="auto">
            <a:xfrm>
              <a:off x="4484" y="1785"/>
              <a:ext cx="203" cy="250"/>
            </a:xfrm>
            <a:prstGeom prst="rect">
              <a:avLst/>
            </a:prstGeom>
            <a:noFill/>
            <a:ln w="28575" algn="ctr">
              <a:noFill/>
              <a:prstDash val="dash"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2000"/>
                <a:t>3</a:t>
              </a:r>
            </a:p>
          </p:txBody>
        </p:sp>
        <p:sp>
          <p:nvSpPr>
            <p:cNvPr id="18466" name="Text Box 12"/>
            <p:cNvSpPr txBox="1">
              <a:spLocks noChangeArrowheads="1"/>
            </p:cNvSpPr>
            <p:nvPr/>
          </p:nvSpPr>
          <p:spPr bwMode="auto">
            <a:xfrm>
              <a:off x="4687" y="1785"/>
              <a:ext cx="203" cy="250"/>
            </a:xfrm>
            <a:prstGeom prst="rect">
              <a:avLst/>
            </a:prstGeom>
            <a:noFill/>
            <a:ln w="28575" algn="ctr">
              <a:noFill/>
              <a:prstDash val="dash"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2000"/>
                <a:t>4</a:t>
              </a:r>
            </a:p>
          </p:txBody>
        </p:sp>
        <p:sp>
          <p:nvSpPr>
            <p:cNvPr id="18467" name="Line 13"/>
            <p:cNvSpPr>
              <a:spLocks noChangeShapeType="1"/>
            </p:cNvSpPr>
            <p:nvPr/>
          </p:nvSpPr>
          <p:spPr bwMode="auto">
            <a:xfrm flipV="1">
              <a:off x="4152" y="1066"/>
              <a:ext cx="0" cy="70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468" name="Line 14"/>
            <p:cNvSpPr>
              <a:spLocks noChangeShapeType="1"/>
            </p:cNvSpPr>
            <p:nvPr/>
          </p:nvSpPr>
          <p:spPr bwMode="auto">
            <a:xfrm flipV="1">
              <a:off x="4373" y="1066"/>
              <a:ext cx="0" cy="70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469" name="Line 15"/>
            <p:cNvSpPr>
              <a:spLocks noChangeShapeType="1"/>
            </p:cNvSpPr>
            <p:nvPr/>
          </p:nvSpPr>
          <p:spPr bwMode="auto">
            <a:xfrm flipV="1">
              <a:off x="4589" y="1066"/>
              <a:ext cx="0" cy="70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470" name="Line 16"/>
            <p:cNvSpPr>
              <a:spLocks noChangeShapeType="1"/>
            </p:cNvSpPr>
            <p:nvPr/>
          </p:nvSpPr>
          <p:spPr bwMode="auto">
            <a:xfrm flipV="1">
              <a:off x="4796" y="1066"/>
              <a:ext cx="0" cy="70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85031" name="Text Box 39"/>
          <p:cNvSpPr txBox="1">
            <a:spLocks noChangeArrowheads="1"/>
          </p:cNvSpPr>
          <p:nvPr/>
        </p:nvSpPr>
        <p:spPr bwMode="auto">
          <a:xfrm>
            <a:off x="971550" y="3429000"/>
            <a:ext cx="561657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20000"/>
              </a:spcBef>
            </a:pPr>
            <a:r>
              <a:rPr lang="zh-TW" altLang="en-US" b="1" dirty="0"/>
              <a:t>方向由信號的相對相位決定</a:t>
            </a:r>
            <a:endParaRPr lang="en-GB" sz="1800" dirty="0"/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1692275" y="3933825"/>
            <a:ext cx="3113088" cy="2144713"/>
            <a:chOff x="1066" y="2858"/>
            <a:chExt cx="1961" cy="1351"/>
          </a:xfrm>
        </p:grpSpPr>
        <p:grpSp>
          <p:nvGrpSpPr>
            <p:cNvPr id="5" name="Group 37"/>
            <p:cNvGrpSpPr>
              <a:grpSpLocks/>
            </p:cNvGrpSpPr>
            <p:nvPr/>
          </p:nvGrpSpPr>
          <p:grpSpPr bwMode="auto">
            <a:xfrm>
              <a:off x="1066" y="3158"/>
              <a:ext cx="1961" cy="1051"/>
              <a:chOff x="3611" y="2258"/>
              <a:chExt cx="1961" cy="1051"/>
            </a:xfrm>
          </p:grpSpPr>
          <p:grpSp>
            <p:nvGrpSpPr>
              <p:cNvPr id="6" name="Group 17"/>
              <p:cNvGrpSpPr>
                <a:grpSpLocks/>
              </p:cNvGrpSpPr>
              <p:nvPr/>
            </p:nvGrpSpPr>
            <p:grpSpPr bwMode="auto">
              <a:xfrm>
                <a:off x="3611" y="2258"/>
                <a:ext cx="1961" cy="827"/>
                <a:chOff x="3618" y="996"/>
                <a:chExt cx="1961" cy="827"/>
              </a:xfrm>
            </p:grpSpPr>
            <p:pic>
              <p:nvPicPr>
                <p:cNvPr id="18459" name="Picture 18" descr="quadrature diff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54935"/>
                <a:stretch>
                  <a:fillRect/>
                </a:stretch>
              </p:blipFill>
              <p:spPr bwMode="auto">
                <a:xfrm>
                  <a:off x="3878" y="996"/>
                  <a:ext cx="1701" cy="7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460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618" y="1165"/>
                  <a:ext cx="314" cy="250"/>
                </a:xfrm>
                <a:prstGeom prst="rect">
                  <a:avLst/>
                </a:prstGeom>
                <a:noFill/>
                <a:ln w="28575" algn="ctr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sz="2000"/>
                    <a:t>A+</a:t>
                  </a:r>
                </a:p>
              </p:txBody>
            </p:sp>
            <p:sp>
              <p:nvSpPr>
                <p:cNvPr id="18461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618" y="1573"/>
                  <a:ext cx="314" cy="250"/>
                </a:xfrm>
                <a:prstGeom prst="rect">
                  <a:avLst/>
                </a:prstGeom>
                <a:noFill/>
                <a:ln w="28575" algn="ctr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sz="2000"/>
                    <a:t>B+</a:t>
                  </a:r>
                </a:p>
              </p:txBody>
            </p:sp>
          </p:grpSp>
          <p:sp>
            <p:nvSpPr>
              <p:cNvPr id="18455" name="Text Box 29"/>
              <p:cNvSpPr txBox="1">
                <a:spLocks noChangeArrowheads="1"/>
              </p:cNvSpPr>
              <p:nvPr/>
            </p:nvSpPr>
            <p:spPr bwMode="auto">
              <a:xfrm>
                <a:off x="4056" y="3058"/>
                <a:ext cx="203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1</a:t>
                </a:r>
              </a:p>
            </p:txBody>
          </p:sp>
          <p:sp>
            <p:nvSpPr>
              <p:cNvPr id="18456" name="Text Box 30"/>
              <p:cNvSpPr txBox="1">
                <a:spLocks noChangeArrowheads="1"/>
              </p:cNvSpPr>
              <p:nvPr/>
            </p:nvSpPr>
            <p:spPr bwMode="auto">
              <a:xfrm>
                <a:off x="4268" y="3058"/>
                <a:ext cx="203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2</a:t>
                </a:r>
              </a:p>
            </p:txBody>
          </p:sp>
          <p:sp>
            <p:nvSpPr>
              <p:cNvPr id="18457" name="Text Box 31"/>
              <p:cNvSpPr txBox="1">
                <a:spLocks noChangeArrowheads="1"/>
              </p:cNvSpPr>
              <p:nvPr/>
            </p:nvSpPr>
            <p:spPr bwMode="auto">
              <a:xfrm>
                <a:off x="4489" y="3059"/>
                <a:ext cx="203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3</a:t>
                </a:r>
              </a:p>
            </p:txBody>
          </p:sp>
          <p:sp>
            <p:nvSpPr>
              <p:cNvPr id="18458" name="Text Box 32"/>
              <p:cNvSpPr txBox="1">
                <a:spLocks noChangeArrowheads="1"/>
              </p:cNvSpPr>
              <p:nvPr/>
            </p:nvSpPr>
            <p:spPr bwMode="auto">
              <a:xfrm>
                <a:off x="4692" y="3059"/>
                <a:ext cx="203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4</a:t>
                </a:r>
              </a:p>
            </p:txBody>
          </p:sp>
        </p:grpSp>
        <p:sp>
          <p:nvSpPr>
            <p:cNvPr id="18453" name="Text Box 40"/>
            <p:cNvSpPr txBox="1">
              <a:spLocks noChangeArrowheads="1"/>
            </p:cNvSpPr>
            <p:nvPr/>
          </p:nvSpPr>
          <p:spPr bwMode="auto">
            <a:xfrm>
              <a:off x="1156" y="2858"/>
              <a:ext cx="18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Tx/>
                <a:buNone/>
              </a:pPr>
              <a:r>
                <a:rPr lang="en-US" b="1"/>
                <a:t>A leads B = Positive count</a:t>
              </a:r>
              <a:endParaRPr lang="en-GB" b="1"/>
            </a:p>
          </p:txBody>
        </p:sp>
      </p:grpSp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5203825" y="3933825"/>
            <a:ext cx="3113088" cy="2147888"/>
            <a:chOff x="3278" y="2855"/>
            <a:chExt cx="1961" cy="1353"/>
          </a:xfrm>
        </p:grpSpPr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3278" y="3158"/>
              <a:ext cx="1961" cy="1050"/>
              <a:chOff x="3616" y="3242"/>
              <a:chExt cx="1961" cy="1050"/>
            </a:xfrm>
          </p:grpSpPr>
          <p:grpSp>
            <p:nvGrpSpPr>
              <p:cNvPr id="9" name="Group 23"/>
              <p:cNvGrpSpPr>
                <a:grpSpLocks/>
              </p:cNvGrpSpPr>
              <p:nvPr/>
            </p:nvGrpSpPr>
            <p:grpSpPr bwMode="auto">
              <a:xfrm>
                <a:off x="3616" y="3242"/>
                <a:ext cx="1961" cy="771"/>
                <a:chOff x="3616" y="3242"/>
                <a:chExt cx="1961" cy="771"/>
              </a:xfrm>
            </p:grpSpPr>
            <p:pic>
              <p:nvPicPr>
                <p:cNvPr id="18449" name="Picture 24" descr="quadrature diff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b="54935"/>
                <a:stretch>
                  <a:fillRect/>
                </a:stretch>
              </p:blipFill>
              <p:spPr bwMode="auto">
                <a:xfrm>
                  <a:off x="3876" y="3242"/>
                  <a:ext cx="1701" cy="77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8450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616" y="3341"/>
                  <a:ext cx="314" cy="250"/>
                </a:xfrm>
                <a:prstGeom prst="rect">
                  <a:avLst/>
                </a:prstGeom>
                <a:noFill/>
                <a:ln w="28575" algn="ctr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sz="2000"/>
                    <a:t>A+</a:t>
                  </a:r>
                </a:p>
              </p:txBody>
            </p:sp>
            <p:sp>
              <p:nvSpPr>
                <p:cNvPr id="1845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616" y="3749"/>
                  <a:ext cx="314" cy="250"/>
                </a:xfrm>
                <a:prstGeom prst="rect">
                  <a:avLst/>
                </a:prstGeom>
                <a:noFill/>
                <a:ln w="28575" algn="ctr">
                  <a:noFill/>
                  <a:prstDash val="dash"/>
                  <a:miter lim="800000"/>
                  <a:headEnd/>
                  <a:tailEnd/>
                </a:ln>
              </p:spPr>
              <p:txBody>
                <a:bodyPr wrap="none" lIns="90000" tIns="46800" rIns="90000" bIns="46800">
                  <a:spAutoFit/>
                </a:bodyPr>
                <a:lstStyle/>
                <a:p>
                  <a:pPr algn="ctr">
                    <a:spcBef>
                      <a:spcPct val="0"/>
                    </a:spcBef>
                    <a:buFontTx/>
                    <a:buNone/>
                  </a:pPr>
                  <a:r>
                    <a:rPr lang="en-US" sz="2000"/>
                    <a:t>B+</a:t>
                  </a:r>
                </a:p>
              </p:txBody>
            </p:sp>
          </p:grpSp>
          <p:sp>
            <p:nvSpPr>
              <p:cNvPr id="18445" name="Text Box 33"/>
              <p:cNvSpPr txBox="1">
                <a:spLocks noChangeArrowheads="1"/>
              </p:cNvSpPr>
              <p:nvPr/>
            </p:nvSpPr>
            <p:spPr bwMode="auto">
              <a:xfrm>
                <a:off x="4128" y="4042"/>
                <a:ext cx="203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4</a:t>
                </a:r>
              </a:p>
            </p:txBody>
          </p:sp>
          <p:sp>
            <p:nvSpPr>
              <p:cNvPr id="18446" name="Text Box 34"/>
              <p:cNvSpPr txBox="1">
                <a:spLocks noChangeArrowheads="1"/>
              </p:cNvSpPr>
              <p:nvPr/>
            </p:nvSpPr>
            <p:spPr bwMode="auto">
              <a:xfrm>
                <a:off x="4340" y="4042"/>
                <a:ext cx="203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3</a:t>
                </a:r>
              </a:p>
            </p:txBody>
          </p:sp>
          <p:sp>
            <p:nvSpPr>
              <p:cNvPr id="18447" name="Text Box 35"/>
              <p:cNvSpPr txBox="1">
                <a:spLocks noChangeArrowheads="1"/>
              </p:cNvSpPr>
              <p:nvPr/>
            </p:nvSpPr>
            <p:spPr bwMode="auto">
              <a:xfrm>
                <a:off x="4561" y="4042"/>
                <a:ext cx="203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2</a:t>
                </a:r>
              </a:p>
            </p:txBody>
          </p:sp>
          <p:sp>
            <p:nvSpPr>
              <p:cNvPr id="18448" name="Text Box 36"/>
              <p:cNvSpPr txBox="1">
                <a:spLocks noChangeArrowheads="1"/>
              </p:cNvSpPr>
              <p:nvPr/>
            </p:nvSpPr>
            <p:spPr bwMode="auto">
              <a:xfrm>
                <a:off x="4764" y="4042"/>
                <a:ext cx="203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1</a:t>
                </a:r>
              </a:p>
            </p:txBody>
          </p:sp>
        </p:grpSp>
        <p:sp>
          <p:nvSpPr>
            <p:cNvPr id="18443" name="Text Box 41"/>
            <p:cNvSpPr txBox="1">
              <a:spLocks noChangeArrowheads="1"/>
            </p:cNvSpPr>
            <p:nvPr/>
          </p:nvSpPr>
          <p:spPr bwMode="auto">
            <a:xfrm>
              <a:off x="3334" y="2855"/>
              <a:ext cx="176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buFontTx/>
                <a:buNone/>
              </a:pPr>
              <a:r>
                <a:rPr lang="en-US" b="1"/>
                <a:t>B leads A = Negative count</a:t>
              </a:r>
              <a:endParaRPr lang="en-GB" b="1"/>
            </a:p>
          </p:txBody>
        </p:sp>
      </p:grpSp>
      <p:sp>
        <p:nvSpPr>
          <p:cNvPr id="85037" name="Text Box 45"/>
          <p:cNvSpPr txBox="1">
            <a:spLocks noChangeArrowheads="1"/>
          </p:cNvSpPr>
          <p:nvPr/>
        </p:nvSpPr>
        <p:spPr bwMode="auto">
          <a:xfrm>
            <a:off x="1547813" y="6092825"/>
            <a:ext cx="712787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zh-TW" altLang="en-US" b="1" u="sng" dirty="0"/>
              <a:t>這就是為什麼有兩個正交信號</a:t>
            </a:r>
            <a:endParaRPr lang="en-GB" sz="1800" b="1" u="sng" dirty="0"/>
          </a:p>
        </p:txBody>
      </p:sp>
    </p:spTree>
    <p:extLst>
      <p:ext uri="{BB962C8B-B14F-4D97-AF65-F5344CB8AC3E}">
        <p14:creationId xmlns:p14="http://schemas.microsoft.com/office/powerpoint/2010/main" val="349830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31" grpId="0"/>
      <p:bldP spid="850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01000" cy="4559300"/>
          </a:xfrm>
        </p:spPr>
        <p:txBody>
          <a:bodyPr/>
          <a:lstStyle/>
          <a:p>
            <a:r>
              <a:rPr lang="zh-TW" altLang="en-US" sz="2400" dirty="0">
                <a:ea typeface="新細明體" pitchFamily="18" charset="-120"/>
              </a:rPr>
              <a:t>像是一個節拍器，控制方波訊號的輸出</a:t>
            </a:r>
            <a:endParaRPr lang="en-GB" altLang="zh-TW" sz="24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endParaRPr lang="en-GB" altLang="zh-TW" sz="1600" dirty="0">
              <a:ea typeface="新細明體" pitchFamily="18" charset="-120"/>
            </a:endParaRPr>
          </a:p>
          <a:p>
            <a:pPr marL="0" indent="0">
              <a:buNone/>
            </a:pPr>
            <a:r>
              <a:rPr lang="en-GB" altLang="zh-TW" sz="1600" dirty="0">
                <a:ea typeface="新細明體" pitchFamily="18" charset="-120"/>
              </a:rPr>
              <a:t>          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352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2743200" y="3581400"/>
            <a:ext cx="1524000" cy="838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984500" y="3567113"/>
            <a:ext cx="1019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400">
                <a:solidFill>
                  <a:schemeClr val="hlink"/>
                </a:solidFill>
                <a:ea typeface="新細明體" pitchFamily="18" charset="-120"/>
              </a:rPr>
              <a:t>Interpolator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3286125" y="4114800"/>
            <a:ext cx="457200" cy="2540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GB" altLang="zh-TW" sz="1000">
                <a:solidFill>
                  <a:schemeClr val="hlink"/>
                </a:solidFill>
                <a:ea typeface="新細明體" pitchFamily="18" charset="-120"/>
              </a:rPr>
              <a:t>CLK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 flipH="1" flipV="1">
            <a:off x="3505200" y="3886200"/>
            <a:ext cx="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80" name="Rectangle 76"/>
          <p:cNvSpPr>
            <a:spLocks noChangeArrowheads="1"/>
          </p:cNvSpPr>
          <p:nvPr/>
        </p:nvSpPr>
        <p:spPr bwMode="auto">
          <a:xfrm>
            <a:off x="2730500" y="4764088"/>
            <a:ext cx="1524000" cy="838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81" name="Text Box 77"/>
          <p:cNvSpPr txBox="1">
            <a:spLocks noChangeArrowheads="1"/>
          </p:cNvSpPr>
          <p:nvPr/>
        </p:nvSpPr>
        <p:spPr bwMode="auto">
          <a:xfrm>
            <a:off x="2971800" y="4749800"/>
            <a:ext cx="1019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400">
                <a:solidFill>
                  <a:schemeClr val="hlink"/>
                </a:solidFill>
                <a:ea typeface="新細明體" pitchFamily="18" charset="-120"/>
              </a:rPr>
              <a:t>Interpolator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7182" name="Text Box 78"/>
          <p:cNvSpPr txBox="1">
            <a:spLocks noChangeArrowheads="1"/>
          </p:cNvSpPr>
          <p:nvPr/>
        </p:nvSpPr>
        <p:spPr bwMode="auto">
          <a:xfrm>
            <a:off x="2838450" y="5286375"/>
            <a:ext cx="457200" cy="2540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GB" altLang="zh-TW" sz="1000">
                <a:solidFill>
                  <a:schemeClr val="hlink"/>
                </a:solidFill>
                <a:ea typeface="新細明體" pitchFamily="18" charset="-120"/>
              </a:rPr>
              <a:t>CLK</a:t>
            </a:r>
            <a:endParaRPr lang="en-GB" altLang="zh-TW" sz="1000">
              <a:ea typeface="新細明體" pitchFamily="18" charset="-120"/>
            </a:endParaRPr>
          </a:p>
        </p:txBody>
      </p:sp>
      <p:sp>
        <p:nvSpPr>
          <p:cNvPr id="47183" name="Line 79"/>
          <p:cNvSpPr>
            <a:spLocks noChangeShapeType="1"/>
          </p:cNvSpPr>
          <p:nvPr/>
        </p:nvSpPr>
        <p:spPr bwMode="auto">
          <a:xfrm flipH="1" flipV="1">
            <a:off x="3962400" y="5021263"/>
            <a:ext cx="0" cy="1841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84" name="Line 80"/>
          <p:cNvSpPr>
            <a:spLocks noChangeShapeType="1"/>
          </p:cNvSpPr>
          <p:nvPr/>
        </p:nvSpPr>
        <p:spPr bwMode="auto">
          <a:xfrm flipV="1">
            <a:off x="3048000" y="5207000"/>
            <a:ext cx="0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85" name="Line 81"/>
          <p:cNvSpPr>
            <a:spLocks noChangeShapeType="1"/>
          </p:cNvSpPr>
          <p:nvPr/>
        </p:nvSpPr>
        <p:spPr bwMode="auto">
          <a:xfrm>
            <a:off x="3048000" y="5210175"/>
            <a:ext cx="50165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86" name="Text Box 82"/>
          <p:cNvSpPr txBox="1">
            <a:spLocks noChangeArrowheads="1"/>
          </p:cNvSpPr>
          <p:nvPr/>
        </p:nvSpPr>
        <p:spPr bwMode="auto">
          <a:xfrm>
            <a:off x="3490913" y="5087938"/>
            <a:ext cx="29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>
                <a:solidFill>
                  <a:schemeClr val="hlink"/>
                </a:solidFill>
                <a:latin typeface="Arial" charset="0"/>
                <a:ea typeface="新細明體" pitchFamily="18" charset="-120"/>
              </a:rPr>
              <a:t>%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7187" name="Line 83"/>
          <p:cNvSpPr>
            <a:spLocks noChangeShapeType="1"/>
          </p:cNvSpPr>
          <p:nvPr/>
        </p:nvSpPr>
        <p:spPr bwMode="auto">
          <a:xfrm>
            <a:off x="3733800" y="5210175"/>
            <a:ext cx="228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88" name="Line 84"/>
          <p:cNvSpPr>
            <a:spLocks noChangeShapeType="1"/>
          </p:cNvSpPr>
          <p:nvPr/>
        </p:nvSpPr>
        <p:spPr bwMode="auto">
          <a:xfrm>
            <a:off x="2286000" y="4114800"/>
            <a:ext cx="0" cy="1219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89" name="Line 85"/>
          <p:cNvSpPr>
            <a:spLocks noChangeShapeType="1"/>
          </p:cNvSpPr>
          <p:nvPr/>
        </p:nvSpPr>
        <p:spPr bwMode="auto">
          <a:xfrm>
            <a:off x="2286000" y="5334000"/>
            <a:ext cx="3048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90" name="Text Box 86"/>
          <p:cNvSpPr txBox="1">
            <a:spLocks noChangeArrowheads="1"/>
          </p:cNvSpPr>
          <p:nvPr/>
        </p:nvSpPr>
        <p:spPr bwMode="auto">
          <a:xfrm>
            <a:off x="1847850" y="5087938"/>
            <a:ext cx="350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GB" altLang="zh-TW" sz="1600">
                <a:solidFill>
                  <a:schemeClr val="hlink"/>
                </a:solidFill>
                <a:ea typeface="新細明體" pitchFamily="18" charset="-120"/>
              </a:rPr>
              <a:t>or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7191" name="Line 87"/>
          <p:cNvSpPr>
            <a:spLocks noChangeShapeType="1"/>
          </p:cNvSpPr>
          <p:nvPr/>
        </p:nvSpPr>
        <p:spPr bwMode="auto">
          <a:xfrm>
            <a:off x="2286000" y="3963988"/>
            <a:ext cx="304800" cy="15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92" name="Line 88"/>
          <p:cNvSpPr>
            <a:spLocks noChangeShapeType="1"/>
          </p:cNvSpPr>
          <p:nvPr/>
        </p:nvSpPr>
        <p:spPr bwMode="auto">
          <a:xfrm flipH="1" flipV="1">
            <a:off x="3048000" y="5029200"/>
            <a:ext cx="0" cy="1841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7193" name="Text Box 89"/>
          <p:cNvSpPr txBox="1">
            <a:spLocks noChangeArrowheads="1"/>
          </p:cNvSpPr>
          <p:nvPr/>
        </p:nvSpPr>
        <p:spPr bwMode="auto">
          <a:xfrm>
            <a:off x="533400" y="5086350"/>
            <a:ext cx="1462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GB" altLang="zh-TW" sz="1000" b="1" dirty="0">
                <a:latin typeface="Arial" charset="0"/>
                <a:ea typeface="新細明體" pitchFamily="18" charset="-120"/>
              </a:rPr>
              <a:t>Possibly programmed to different frequencies</a:t>
            </a:r>
            <a:endParaRPr lang="en-GB" altLang="zh-TW" dirty="0">
              <a:ea typeface="新細明體" pitchFamily="18" charset="-120"/>
            </a:endParaRPr>
          </a:p>
        </p:txBody>
      </p:sp>
      <p:sp>
        <p:nvSpPr>
          <p:cNvPr id="47194" name="Line 90"/>
          <p:cNvSpPr>
            <a:spLocks noChangeShapeType="1"/>
          </p:cNvSpPr>
          <p:nvPr/>
        </p:nvSpPr>
        <p:spPr bwMode="auto">
          <a:xfrm>
            <a:off x="1905000" y="5486400"/>
            <a:ext cx="1066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9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98513"/>
            <a:ext cx="7866063" cy="446087"/>
          </a:xfrm>
        </p:spPr>
        <p:txBody>
          <a:bodyPr/>
          <a:lstStyle/>
          <a:p>
            <a:pPr eaLnBrk="1" hangingPunct="1"/>
            <a:r>
              <a:rPr lang="zh-TW" altLang="en-US" dirty="0"/>
              <a:t>時鐘輸出</a:t>
            </a:r>
            <a:endParaRPr lang="en-US" dirty="0"/>
          </a:p>
        </p:txBody>
      </p:sp>
      <p:grpSp>
        <p:nvGrpSpPr>
          <p:cNvPr id="3" name="群組 2"/>
          <p:cNvGrpSpPr/>
          <p:nvPr/>
        </p:nvGrpSpPr>
        <p:grpSpPr>
          <a:xfrm>
            <a:off x="5060270" y="3578225"/>
            <a:ext cx="3200400" cy="2057400"/>
            <a:chOff x="5410200" y="3924300"/>
            <a:chExt cx="3200400" cy="2057400"/>
          </a:xfrm>
        </p:grpSpPr>
        <p:sp>
          <p:nvSpPr>
            <p:cNvPr id="159" name="Line 11"/>
            <p:cNvSpPr>
              <a:spLocks noChangeShapeType="1"/>
            </p:cNvSpPr>
            <p:nvPr/>
          </p:nvSpPr>
          <p:spPr bwMode="auto">
            <a:xfrm>
              <a:off x="61722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0" name="Line 12"/>
            <p:cNvSpPr>
              <a:spLocks noChangeShapeType="1"/>
            </p:cNvSpPr>
            <p:nvPr/>
          </p:nvSpPr>
          <p:spPr bwMode="auto">
            <a:xfrm>
              <a:off x="63246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1" name="Line 13"/>
            <p:cNvSpPr>
              <a:spLocks noChangeShapeType="1"/>
            </p:cNvSpPr>
            <p:nvPr/>
          </p:nvSpPr>
          <p:spPr bwMode="auto">
            <a:xfrm>
              <a:off x="64770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2" name="Line 14"/>
            <p:cNvSpPr>
              <a:spLocks noChangeShapeType="1"/>
            </p:cNvSpPr>
            <p:nvPr/>
          </p:nvSpPr>
          <p:spPr bwMode="auto">
            <a:xfrm>
              <a:off x="66294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3" name="Line 15"/>
            <p:cNvSpPr>
              <a:spLocks noChangeShapeType="1"/>
            </p:cNvSpPr>
            <p:nvPr/>
          </p:nvSpPr>
          <p:spPr bwMode="auto">
            <a:xfrm>
              <a:off x="67818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4" name="Line 16"/>
            <p:cNvSpPr>
              <a:spLocks noChangeShapeType="1"/>
            </p:cNvSpPr>
            <p:nvPr/>
          </p:nvSpPr>
          <p:spPr bwMode="auto">
            <a:xfrm>
              <a:off x="69342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5" name="Line 17"/>
            <p:cNvSpPr>
              <a:spLocks noChangeShapeType="1"/>
            </p:cNvSpPr>
            <p:nvPr/>
          </p:nvSpPr>
          <p:spPr bwMode="auto">
            <a:xfrm>
              <a:off x="60198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6" name="Line 18"/>
            <p:cNvSpPr>
              <a:spLocks noChangeShapeType="1"/>
            </p:cNvSpPr>
            <p:nvPr/>
          </p:nvSpPr>
          <p:spPr bwMode="auto">
            <a:xfrm>
              <a:off x="58674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7" name="Line 19"/>
            <p:cNvSpPr>
              <a:spLocks noChangeShapeType="1"/>
            </p:cNvSpPr>
            <p:nvPr/>
          </p:nvSpPr>
          <p:spPr bwMode="auto">
            <a:xfrm>
              <a:off x="57150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8" name="Line 20"/>
            <p:cNvSpPr>
              <a:spLocks noChangeShapeType="1"/>
            </p:cNvSpPr>
            <p:nvPr/>
          </p:nvSpPr>
          <p:spPr bwMode="auto">
            <a:xfrm>
              <a:off x="55626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69" name="Line 21"/>
            <p:cNvSpPr>
              <a:spLocks noChangeShapeType="1"/>
            </p:cNvSpPr>
            <p:nvPr/>
          </p:nvSpPr>
          <p:spPr bwMode="auto">
            <a:xfrm>
              <a:off x="54102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0" name="Line 22"/>
            <p:cNvSpPr>
              <a:spLocks noChangeShapeType="1"/>
            </p:cNvSpPr>
            <p:nvPr/>
          </p:nvSpPr>
          <p:spPr bwMode="auto">
            <a:xfrm>
              <a:off x="70866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1" name="Line 23"/>
            <p:cNvSpPr>
              <a:spLocks noChangeShapeType="1"/>
            </p:cNvSpPr>
            <p:nvPr/>
          </p:nvSpPr>
          <p:spPr bwMode="auto">
            <a:xfrm>
              <a:off x="6324600" y="4229100"/>
              <a:ext cx="0" cy="1752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2" name="Line 24"/>
            <p:cNvSpPr>
              <a:spLocks noChangeShapeType="1"/>
            </p:cNvSpPr>
            <p:nvPr/>
          </p:nvSpPr>
          <p:spPr bwMode="auto">
            <a:xfrm>
              <a:off x="72390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3" name="Line 25"/>
            <p:cNvSpPr>
              <a:spLocks noChangeShapeType="1"/>
            </p:cNvSpPr>
            <p:nvPr/>
          </p:nvSpPr>
          <p:spPr bwMode="auto">
            <a:xfrm>
              <a:off x="73914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4" name="Line 26"/>
            <p:cNvSpPr>
              <a:spLocks noChangeShapeType="1"/>
            </p:cNvSpPr>
            <p:nvPr/>
          </p:nvSpPr>
          <p:spPr bwMode="auto">
            <a:xfrm>
              <a:off x="75438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5" name="Line 27"/>
            <p:cNvSpPr>
              <a:spLocks noChangeShapeType="1"/>
            </p:cNvSpPr>
            <p:nvPr/>
          </p:nvSpPr>
          <p:spPr bwMode="auto">
            <a:xfrm>
              <a:off x="76962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6" name="Line 28"/>
            <p:cNvSpPr>
              <a:spLocks noChangeShapeType="1"/>
            </p:cNvSpPr>
            <p:nvPr/>
          </p:nvSpPr>
          <p:spPr bwMode="auto">
            <a:xfrm>
              <a:off x="78486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7" name="Line 29"/>
            <p:cNvSpPr>
              <a:spLocks noChangeShapeType="1"/>
            </p:cNvSpPr>
            <p:nvPr/>
          </p:nvSpPr>
          <p:spPr bwMode="auto">
            <a:xfrm>
              <a:off x="80010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8" name="Line 30"/>
            <p:cNvSpPr>
              <a:spLocks noChangeShapeType="1"/>
            </p:cNvSpPr>
            <p:nvPr/>
          </p:nvSpPr>
          <p:spPr bwMode="auto">
            <a:xfrm>
              <a:off x="5410200" y="4305300"/>
              <a:ext cx="3048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79" name="Line 31"/>
            <p:cNvSpPr>
              <a:spLocks noChangeShapeType="1"/>
            </p:cNvSpPr>
            <p:nvPr/>
          </p:nvSpPr>
          <p:spPr bwMode="auto">
            <a:xfrm flipV="1">
              <a:off x="5715000" y="41529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0" name="Line 32"/>
            <p:cNvSpPr>
              <a:spLocks noChangeShapeType="1"/>
            </p:cNvSpPr>
            <p:nvPr/>
          </p:nvSpPr>
          <p:spPr bwMode="auto">
            <a:xfrm>
              <a:off x="5715000" y="41529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1" name="Line 33"/>
            <p:cNvSpPr>
              <a:spLocks noChangeShapeType="1"/>
            </p:cNvSpPr>
            <p:nvPr/>
          </p:nvSpPr>
          <p:spPr bwMode="auto">
            <a:xfrm>
              <a:off x="5410200" y="46101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2" name="Line 34"/>
            <p:cNvSpPr>
              <a:spLocks noChangeShapeType="1"/>
            </p:cNvSpPr>
            <p:nvPr/>
          </p:nvSpPr>
          <p:spPr bwMode="auto">
            <a:xfrm flipV="1">
              <a:off x="6019800" y="4457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3" name="Line 35"/>
            <p:cNvSpPr>
              <a:spLocks noChangeShapeType="1"/>
            </p:cNvSpPr>
            <p:nvPr/>
          </p:nvSpPr>
          <p:spPr bwMode="auto">
            <a:xfrm>
              <a:off x="6019800" y="44577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4" name="Line 36"/>
            <p:cNvSpPr>
              <a:spLocks noChangeShapeType="1"/>
            </p:cNvSpPr>
            <p:nvPr/>
          </p:nvSpPr>
          <p:spPr bwMode="auto">
            <a:xfrm>
              <a:off x="6324600" y="4305300"/>
              <a:ext cx="7620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5" name="Line 37"/>
            <p:cNvSpPr>
              <a:spLocks noChangeShapeType="1"/>
            </p:cNvSpPr>
            <p:nvPr/>
          </p:nvSpPr>
          <p:spPr bwMode="auto">
            <a:xfrm>
              <a:off x="7086600" y="4152900"/>
              <a:ext cx="4572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6" name="Line 38"/>
            <p:cNvSpPr>
              <a:spLocks noChangeShapeType="1"/>
            </p:cNvSpPr>
            <p:nvPr/>
          </p:nvSpPr>
          <p:spPr bwMode="auto">
            <a:xfrm>
              <a:off x="7543800" y="43053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7" name="Line 39"/>
            <p:cNvSpPr>
              <a:spLocks noChangeShapeType="1"/>
            </p:cNvSpPr>
            <p:nvPr/>
          </p:nvSpPr>
          <p:spPr bwMode="auto">
            <a:xfrm>
              <a:off x="81534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8" name="Line 40"/>
            <p:cNvSpPr>
              <a:spLocks noChangeShapeType="1"/>
            </p:cNvSpPr>
            <p:nvPr/>
          </p:nvSpPr>
          <p:spPr bwMode="auto">
            <a:xfrm>
              <a:off x="83058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89" name="Line 41"/>
            <p:cNvSpPr>
              <a:spLocks noChangeShapeType="1"/>
            </p:cNvSpPr>
            <p:nvPr/>
          </p:nvSpPr>
          <p:spPr bwMode="auto">
            <a:xfrm>
              <a:off x="8458200" y="3924300"/>
              <a:ext cx="0" cy="20574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0" name="Line 42"/>
            <p:cNvSpPr>
              <a:spLocks noChangeShapeType="1"/>
            </p:cNvSpPr>
            <p:nvPr/>
          </p:nvSpPr>
          <p:spPr bwMode="auto">
            <a:xfrm>
              <a:off x="8610600" y="3924300"/>
              <a:ext cx="0" cy="990600"/>
            </a:xfrm>
            <a:prstGeom prst="line">
              <a:avLst/>
            </a:prstGeom>
            <a:noFill/>
            <a:ln w="3175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1" name="Line 43"/>
            <p:cNvSpPr>
              <a:spLocks noChangeShapeType="1"/>
            </p:cNvSpPr>
            <p:nvPr/>
          </p:nvSpPr>
          <p:spPr bwMode="auto">
            <a:xfrm>
              <a:off x="6629400" y="46101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2" name="Line 44"/>
            <p:cNvSpPr>
              <a:spLocks noChangeShapeType="1"/>
            </p:cNvSpPr>
            <p:nvPr/>
          </p:nvSpPr>
          <p:spPr bwMode="auto">
            <a:xfrm>
              <a:off x="7239000" y="44577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3" name="Line 45"/>
            <p:cNvSpPr>
              <a:spLocks noChangeShapeType="1"/>
            </p:cNvSpPr>
            <p:nvPr/>
          </p:nvSpPr>
          <p:spPr bwMode="auto">
            <a:xfrm>
              <a:off x="7848600" y="46101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4" name="Line 46"/>
            <p:cNvSpPr>
              <a:spLocks noChangeShapeType="1"/>
            </p:cNvSpPr>
            <p:nvPr/>
          </p:nvSpPr>
          <p:spPr bwMode="auto">
            <a:xfrm>
              <a:off x="8458200" y="4457700"/>
              <a:ext cx="1524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5" name="Line 47"/>
            <p:cNvSpPr>
              <a:spLocks noChangeShapeType="1"/>
            </p:cNvSpPr>
            <p:nvPr/>
          </p:nvSpPr>
          <p:spPr bwMode="auto">
            <a:xfrm flipV="1">
              <a:off x="6629400" y="4457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6" name="Line 48"/>
            <p:cNvSpPr>
              <a:spLocks noChangeShapeType="1"/>
            </p:cNvSpPr>
            <p:nvPr/>
          </p:nvSpPr>
          <p:spPr bwMode="auto">
            <a:xfrm flipV="1">
              <a:off x="7239000" y="4457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7" name="Line 49"/>
            <p:cNvSpPr>
              <a:spLocks noChangeShapeType="1"/>
            </p:cNvSpPr>
            <p:nvPr/>
          </p:nvSpPr>
          <p:spPr bwMode="auto">
            <a:xfrm flipV="1">
              <a:off x="7848600" y="4457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8" name="Line 50"/>
            <p:cNvSpPr>
              <a:spLocks noChangeShapeType="1"/>
            </p:cNvSpPr>
            <p:nvPr/>
          </p:nvSpPr>
          <p:spPr bwMode="auto">
            <a:xfrm flipV="1">
              <a:off x="8458200" y="4457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199" name="Line 51"/>
            <p:cNvSpPr>
              <a:spLocks noChangeShapeType="1"/>
            </p:cNvSpPr>
            <p:nvPr/>
          </p:nvSpPr>
          <p:spPr bwMode="auto">
            <a:xfrm flipV="1">
              <a:off x="6324600" y="41529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0" name="Line 52"/>
            <p:cNvSpPr>
              <a:spLocks noChangeShapeType="1"/>
            </p:cNvSpPr>
            <p:nvPr/>
          </p:nvSpPr>
          <p:spPr bwMode="auto">
            <a:xfrm flipV="1">
              <a:off x="7086600" y="41529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1" name="Line 53"/>
            <p:cNvSpPr>
              <a:spLocks noChangeShapeType="1"/>
            </p:cNvSpPr>
            <p:nvPr/>
          </p:nvSpPr>
          <p:spPr bwMode="auto">
            <a:xfrm flipV="1">
              <a:off x="7543800" y="41529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2" name="Line 54"/>
            <p:cNvSpPr>
              <a:spLocks noChangeShapeType="1"/>
            </p:cNvSpPr>
            <p:nvPr/>
          </p:nvSpPr>
          <p:spPr bwMode="auto">
            <a:xfrm flipV="1">
              <a:off x="8153400" y="41529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3" name="Line 55"/>
            <p:cNvSpPr>
              <a:spLocks noChangeShapeType="1"/>
            </p:cNvSpPr>
            <p:nvPr/>
          </p:nvSpPr>
          <p:spPr bwMode="auto">
            <a:xfrm>
              <a:off x="8153400" y="4152900"/>
              <a:ext cx="4572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4" name="Line 56"/>
            <p:cNvSpPr>
              <a:spLocks noChangeShapeType="1"/>
            </p:cNvSpPr>
            <p:nvPr/>
          </p:nvSpPr>
          <p:spPr bwMode="auto">
            <a:xfrm>
              <a:off x="5410200" y="5372100"/>
              <a:ext cx="3048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5" name="Line 57"/>
            <p:cNvSpPr>
              <a:spLocks noChangeShapeType="1"/>
            </p:cNvSpPr>
            <p:nvPr/>
          </p:nvSpPr>
          <p:spPr bwMode="auto">
            <a:xfrm flipV="1">
              <a:off x="5715000" y="5219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6" name="Line 58"/>
            <p:cNvSpPr>
              <a:spLocks noChangeShapeType="1"/>
            </p:cNvSpPr>
            <p:nvPr/>
          </p:nvSpPr>
          <p:spPr bwMode="auto">
            <a:xfrm flipV="1">
              <a:off x="6324600" y="5219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7" name="Line 59"/>
            <p:cNvSpPr>
              <a:spLocks noChangeShapeType="1"/>
            </p:cNvSpPr>
            <p:nvPr/>
          </p:nvSpPr>
          <p:spPr bwMode="auto">
            <a:xfrm flipV="1">
              <a:off x="6934200" y="5219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8" name="Line 60"/>
            <p:cNvSpPr>
              <a:spLocks noChangeShapeType="1"/>
            </p:cNvSpPr>
            <p:nvPr/>
          </p:nvSpPr>
          <p:spPr bwMode="auto">
            <a:xfrm flipV="1">
              <a:off x="7848600" y="5219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09" name="Line 61"/>
            <p:cNvSpPr>
              <a:spLocks noChangeShapeType="1"/>
            </p:cNvSpPr>
            <p:nvPr/>
          </p:nvSpPr>
          <p:spPr bwMode="auto">
            <a:xfrm flipV="1">
              <a:off x="8458200" y="52197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0" name="Line 62"/>
            <p:cNvSpPr>
              <a:spLocks noChangeShapeType="1"/>
            </p:cNvSpPr>
            <p:nvPr/>
          </p:nvSpPr>
          <p:spPr bwMode="auto">
            <a:xfrm>
              <a:off x="5715000" y="52197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1" name="Line 63"/>
            <p:cNvSpPr>
              <a:spLocks noChangeShapeType="1"/>
            </p:cNvSpPr>
            <p:nvPr/>
          </p:nvSpPr>
          <p:spPr bwMode="auto">
            <a:xfrm>
              <a:off x="6324600" y="53721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2" name="Line 64"/>
            <p:cNvSpPr>
              <a:spLocks noChangeShapeType="1"/>
            </p:cNvSpPr>
            <p:nvPr/>
          </p:nvSpPr>
          <p:spPr bwMode="auto">
            <a:xfrm>
              <a:off x="6934200" y="5219700"/>
              <a:ext cx="9144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3" name="Line 65"/>
            <p:cNvSpPr>
              <a:spLocks noChangeShapeType="1"/>
            </p:cNvSpPr>
            <p:nvPr/>
          </p:nvSpPr>
          <p:spPr bwMode="auto">
            <a:xfrm>
              <a:off x="7848600" y="53721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4" name="Line 66"/>
            <p:cNvSpPr>
              <a:spLocks noChangeShapeType="1"/>
            </p:cNvSpPr>
            <p:nvPr/>
          </p:nvSpPr>
          <p:spPr bwMode="auto">
            <a:xfrm>
              <a:off x="8458200" y="5219700"/>
              <a:ext cx="1524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5" name="Line 67"/>
            <p:cNvSpPr>
              <a:spLocks noChangeShapeType="1"/>
            </p:cNvSpPr>
            <p:nvPr/>
          </p:nvSpPr>
          <p:spPr bwMode="auto">
            <a:xfrm>
              <a:off x="5410200" y="56769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6" name="Line 68"/>
            <p:cNvSpPr>
              <a:spLocks noChangeShapeType="1"/>
            </p:cNvSpPr>
            <p:nvPr/>
          </p:nvSpPr>
          <p:spPr bwMode="auto">
            <a:xfrm>
              <a:off x="6019800" y="55245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7" name="Line 69"/>
            <p:cNvSpPr>
              <a:spLocks noChangeShapeType="1"/>
            </p:cNvSpPr>
            <p:nvPr/>
          </p:nvSpPr>
          <p:spPr bwMode="auto">
            <a:xfrm>
              <a:off x="6629400" y="5676900"/>
              <a:ext cx="6096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8" name="Line 70"/>
            <p:cNvSpPr>
              <a:spLocks noChangeShapeType="1"/>
            </p:cNvSpPr>
            <p:nvPr/>
          </p:nvSpPr>
          <p:spPr bwMode="auto">
            <a:xfrm>
              <a:off x="7239000" y="5524500"/>
              <a:ext cx="9144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19" name="Line 71"/>
            <p:cNvSpPr>
              <a:spLocks noChangeShapeType="1"/>
            </p:cNvSpPr>
            <p:nvPr/>
          </p:nvSpPr>
          <p:spPr bwMode="auto">
            <a:xfrm>
              <a:off x="8153400" y="5676900"/>
              <a:ext cx="4572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20" name="Line 72"/>
            <p:cNvSpPr>
              <a:spLocks noChangeShapeType="1"/>
            </p:cNvSpPr>
            <p:nvPr/>
          </p:nvSpPr>
          <p:spPr bwMode="auto">
            <a:xfrm flipV="1">
              <a:off x="6019800" y="55245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21" name="Line 73"/>
            <p:cNvSpPr>
              <a:spLocks noChangeShapeType="1"/>
            </p:cNvSpPr>
            <p:nvPr/>
          </p:nvSpPr>
          <p:spPr bwMode="auto">
            <a:xfrm flipV="1">
              <a:off x="6629400" y="55245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22" name="Line 74"/>
            <p:cNvSpPr>
              <a:spLocks noChangeShapeType="1"/>
            </p:cNvSpPr>
            <p:nvPr/>
          </p:nvSpPr>
          <p:spPr bwMode="auto">
            <a:xfrm flipV="1">
              <a:off x="7239000" y="55245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223" name="Line 75"/>
            <p:cNvSpPr>
              <a:spLocks noChangeShapeType="1"/>
            </p:cNvSpPr>
            <p:nvPr/>
          </p:nvSpPr>
          <p:spPr bwMode="auto">
            <a:xfrm flipV="1">
              <a:off x="8153400" y="5524500"/>
              <a:ext cx="0" cy="1524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561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sz="2000" dirty="0">
                <a:ea typeface="新細明體" pitchFamily="18" charset="-120"/>
              </a:rPr>
              <a:t>Multi-edging</a:t>
            </a:r>
            <a:endParaRPr lang="en-GB" altLang="zh-TW" dirty="0">
              <a:ea typeface="新細明體" pitchFamily="18" charset="-12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5213" y="1523999"/>
            <a:ext cx="7791450" cy="1571625"/>
          </a:xfrm>
        </p:spPr>
        <p:txBody>
          <a:bodyPr/>
          <a:lstStyle/>
          <a:p>
            <a:r>
              <a:rPr lang="zh-TW" altLang="en-US" sz="1600" b="1" dirty="0">
                <a:solidFill>
                  <a:schemeClr val="hlink"/>
                </a:solidFill>
                <a:ea typeface="新細明體" pitchFamily="18" charset="-120"/>
              </a:rPr>
              <a:t>由於信號噪聲，數位輸出往往會出現多個邊沿</a:t>
            </a:r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endParaRPr lang="en-GB" altLang="zh-TW" sz="1600" b="1" dirty="0">
              <a:solidFill>
                <a:schemeClr val="hlink"/>
              </a:solidFill>
              <a:ea typeface="新細明體" pitchFamily="18" charset="-120"/>
            </a:endParaRPr>
          </a:p>
          <a:p>
            <a:r>
              <a:rPr lang="zh-TW" altLang="en-US" sz="1600" dirty="0">
                <a:ea typeface="新細明體" pitchFamily="18" charset="-120"/>
              </a:rPr>
              <a:t>時鐘</a:t>
            </a:r>
            <a:r>
              <a:rPr lang="en-US" altLang="zh-TW" sz="1600" dirty="0">
                <a:ea typeface="新細明體" pitchFamily="18" charset="-120"/>
              </a:rPr>
              <a:t>/</a:t>
            </a:r>
            <a:r>
              <a:rPr lang="zh-TW" altLang="en-US" sz="1600" dirty="0">
                <a:ea typeface="新細明體" pitchFamily="18" charset="-120"/>
              </a:rPr>
              <a:t>重新定時有助於減少或消除多邊緣。</a:t>
            </a:r>
            <a:endParaRPr lang="zh-TW" altLang="en-GB" dirty="0">
              <a:solidFill>
                <a:schemeClr val="hlink"/>
              </a:solidFill>
              <a:ea typeface="新細明體" pitchFamily="18" charset="-120"/>
            </a:endParaRPr>
          </a:p>
        </p:txBody>
      </p:sp>
      <p:grpSp>
        <p:nvGrpSpPr>
          <p:cNvPr id="49156" name="Group 4"/>
          <p:cNvGrpSpPr>
            <a:grpSpLocks/>
          </p:cNvGrpSpPr>
          <p:nvPr/>
        </p:nvGrpSpPr>
        <p:grpSpPr bwMode="auto">
          <a:xfrm>
            <a:off x="2133600" y="2514600"/>
            <a:ext cx="5467350" cy="463550"/>
            <a:chOff x="1344" y="1824"/>
            <a:chExt cx="3444" cy="292"/>
          </a:xfrm>
        </p:grpSpPr>
        <p:sp>
          <p:nvSpPr>
            <p:cNvPr id="49157" name="Line 5"/>
            <p:cNvSpPr>
              <a:spLocks noChangeShapeType="1"/>
            </p:cNvSpPr>
            <p:nvPr/>
          </p:nvSpPr>
          <p:spPr bwMode="auto">
            <a:xfrm>
              <a:off x="1344" y="2116"/>
              <a:ext cx="275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58" name="Line 6"/>
            <p:cNvSpPr>
              <a:spLocks noChangeShapeType="1"/>
            </p:cNvSpPr>
            <p:nvPr/>
          </p:nvSpPr>
          <p:spPr bwMode="auto">
            <a:xfrm flipV="1">
              <a:off x="1619" y="1828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59" name="Line 7"/>
            <p:cNvSpPr>
              <a:spLocks noChangeShapeType="1"/>
            </p:cNvSpPr>
            <p:nvPr/>
          </p:nvSpPr>
          <p:spPr bwMode="auto">
            <a:xfrm>
              <a:off x="1647" y="1828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0" name="Line 8"/>
            <p:cNvSpPr>
              <a:spLocks noChangeShapeType="1"/>
            </p:cNvSpPr>
            <p:nvPr/>
          </p:nvSpPr>
          <p:spPr bwMode="auto">
            <a:xfrm flipV="1">
              <a:off x="1674" y="1828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1" name="Line 9"/>
            <p:cNvSpPr>
              <a:spLocks noChangeShapeType="1"/>
            </p:cNvSpPr>
            <p:nvPr/>
          </p:nvSpPr>
          <p:spPr bwMode="auto">
            <a:xfrm>
              <a:off x="1702" y="1828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2" name="Line 10"/>
            <p:cNvSpPr>
              <a:spLocks noChangeShapeType="1"/>
            </p:cNvSpPr>
            <p:nvPr/>
          </p:nvSpPr>
          <p:spPr bwMode="auto">
            <a:xfrm flipV="1">
              <a:off x="1730" y="1828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>
              <a:off x="1757" y="1828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 flipV="1">
              <a:off x="1785" y="1828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1812" y="1828"/>
              <a:ext cx="468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2280" y="1828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7" name="Line 15"/>
            <p:cNvSpPr>
              <a:spLocks noChangeShapeType="1"/>
            </p:cNvSpPr>
            <p:nvPr/>
          </p:nvSpPr>
          <p:spPr bwMode="auto">
            <a:xfrm flipV="1">
              <a:off x="2308" y="1828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8" name="Line 16"/>
            <p:cNvSpPr>
              <a:spLocks noChangeShapeType="1"/>
            </p:cNvSpPr>
            <p:nvPr/>
          </p:nvSpPr>
          <p:spPr bwMode="auto">
            <a:xfrm>
              <a:off x="2335" y="1828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69" name="Line 17"/>
            <p:cNvSpPr>
              <a:spLocks noChangeShapeType="1"/>
            </p:cNvSpPr>
            <p:nvPr/>
          </p:nvSpPr>
          <p:spPr bwMode="auto">
            <a:xfrm flipV="1">
              <a:off x="2363" y="1828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>
              <a:off x="2390" y="1828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1" name="Line 19"/>
            <p:cNvSpPr>
              <a:spLocks noChangeShapeType="1"/>
            </p:cNvSpPr>
            <p:nvPr/>
          </p:nvSpPr>
          <p:spPr bwMode="auto">
            <a:xfrm flipV="1">
              <a:off x="2418" y="1828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2" name="Line 20"/>
            <p:cNvSpPr>
              <a:spLocks noChangeShapeType="1"/>
            </p:cNvSpPr>
            <p:nvPr/>
          </p:nvSpPr>
          <p:spPr bwMode="auto">
            <a:xfrm>
              <a:off x="2445" y="1828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3" name="Line 21"/>
            <p:cNvSpPr>
              <a:spLocks noChangeShapeType="1"/>
            </p:cNvSpPr>
            <p:nvPr/>
          </p:nvSpPr>
          <p:spPr bwMode="auto">
            <a:xfrm>
              <a:off x="2473" y="2116"/>
              <a:ext cx="317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4" name="Line 22"/>
            <p:cNvSpPr>
              <a:spLocks noChangeShapeType="1"/>
            </p:cNvSpPr>
            <p:nvPr/>
          </p:nvSpPr>
          <p:spPr bwMode="auto">
            <a:xfrm flipV="1">
              <a:off x="2790" y="1828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5" name="Line 23"/>
            <p:cNvSpPr>
              <a:spLocks noChangeShapeType="1"/>
            </p:cNvSpPr>
            <p:nvPr/>
          </p:nvSpPr>
          <p:spPr bwMode="auto">
            <a:xfrm>
              <a:off x="2822" y="1828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6" name="Line 24"/>
            <p:cNvSpPr>
              <a:spLocks noChangeShapeType="1"/>
            </p:cNvSpPr>
            <p:nvPr/>
          </p:nvSpPr>
          <p:spPr bwMode="auto">
            <a:xfrm flipV="1">
              <a:off x="2853" y="1828"/>
              <a:ext cx="33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7" name="Line 25"/>
            <p:cNvSpPr>
              <a:spLocks noChangeShapeType="1"/>
            </p:cNvSpPr>
            <p:nvPr/>
          </p:nvSpPr>
          <p:spPr bwMode="auto">
            <a:xfrm>
              <a:off x="2886" y="1828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8" name="Line 26"/>
            <p:cNvSpPr>
              <a:spLocks noChangeShapeType="1"/>
            </p:cNvSpPr>
            <p:nvPr/>
          </p:nvSpPr>
          <p:spPr bwMode="auto">
            <a:xfrm flipV="1">
              <a:off x="2918" y="1828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79" name="Line 27"/>
            <p:cNvSpPr>
              <a:spLocks noChangeShapeType="1"/>
            </p:cNvSpPr>
            <p:nvPr/>
          </p:nvSpPr>
          <p:spPr bwMode="auto">
            <a:xfrm>
              <a:off x="2949" y="1828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0" name="Line 28"/>
            <p:cNvSpPr>
              <a:spLocks noChangeShapeType="1"/>
            </p:cNvSpPr>
            <p:nvPr/>
          </p:nvSpPr>
          <p:spPr bwMode="auto">
            <a:xfrm flipV="1">
              <a:off x="2981" y="1828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1" name="Line 29"/>
            <p:cNvSpPr>
              <a:spLocks noChangeShapeType="1"/>
            </p:cNvSpPr>
            <p:nvPr/>
          </p:nvSpPr>
          <p:spPr bwMode="auto">
            <a:xfrm>
              <a:off x="3080" y="1828"/>
              <a:ext cx="54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2" name="Line 30"/>
            <p:cNvSpPr>
              <a:spLocks noChangeShapeType="1"/>
            </p:cNvSpPr>
            <p:nvPr/>
          </p:nvSpPr>
          <p:spPr bwMode="auto">
            <a:xfrm>
              <a:off x="3625" y="1828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3" name="Line 31"/>
            <p:cNvSpPr>
              <a:spLocks noChangeShapeType="1"/>
            </p:cNvSpPr>
            <p:nvPr/>
          </p:nvSpPr>
          <p:spPr bwMode="auto">
            <a:xfrm flipV="1">
              <a:off x="3657" y="1828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4" name="Line 32"/>
            <p:cNvSpPr>
              <a:spLocks noChangeShapeType="1"/>
            </p:cNvSpPr>
            <p:nvPr/>
          </p:nvSpPr>
          <p:spPr bwMode="auto">
            <a:xfrm>
              <a:off x="3688" y="1828"/>
              <a:ext cx="33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5" name="Line 33"/>
            <p:cNvSpPr>
              <a:spLocks noChangeShapeType="1"/>
            </p:cNvSpPr>
            <p:nvPr/>
          </p:nvSpPr>
          <p:spPr bwMode="auto">
            <a:xfrm flipV="1">
              <a:off x="3721" y="1828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6" name="Line 34"/>
            <p:cNvSpPr>
              <a:spLocks noChangeShapeType="1"/>
            </p:cNvSpPr>
            <p:nvPr/>
          </p:nvSpPr>
          <p:spPr bwMode="auto">
            <a:xfrm>
              <a:off x="3752" y="1828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7" name="Line 35"/>
            <p:cNvSpPr>
              <a:spLocks noChangeShapeType="1"/>
            </p:cNvSpPr>
            <p:nvPr/>
          </p:nvSpPr>
          <p:spPr bwMode="auto">
            <a:xfrm flipV="1">
              <a:off x="3784" y="1828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8" name="Line 36"/>
            <p:cNvSpPr>
              <a:spLocks noChangeShapeType="1"/>
            </p:cNvSpPr>
            <p:nvPr/>
          </p:nvSpPr>
          <p:spPr bwMode="auto">
            <a:xfrm>
              <a:off x="3816" y="1828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89" name="Line 37"/>
            <p:cNvSpPr>
              <a:spLocks noChangeShapeType="1"/>
            </p:cNvSpPr>
            <p:nvPr/>
          </p:nvSpPr>
          <p:spPr bwMode="auto">
            <a:xfrm>
              <a:off x="3909" y="2111"/>
              <a:ext cx="411" cy="1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0" name="Line 38"/>
            <p:cNvSpPr>
              <a:spLocks noChangeShapeType="1"/>
            </p:cNvSpPr>
            <p:nvPr/>
          </p:nvSpPr>
          <p:spPr bwMode="auto">
            <a:xfrm>
              <a:off x="3011" y="1828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1" name="Line 39"/>
            <p:cNvSpPr>
              <a:spLocks noChangeShapeType="1"/>
            </p:cNvSpPr>
            <p:nvPr/>
          </p:nvSpPr>
          <p:spPr bwMode="auto">
            <a:xfrm flipV="1">
              <a:off x="3042" y="1828"/>
              <a:ext cx="38" cy="286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2" name="Line 40"/>
            <p:cNvSpPr>
              <a:spLocks noChangeShapeType="1"/>
            </p:cNvSpPr>
            <p:nvPr/>
          </p:nvSpPr>
          <p:spPr bwMode="auto">
            <a:xfrm flipV="1">
              <a:off x="3846" y="1825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3" name="Line 41"/>
            <p:cNvSpPr>
              <a:spLocks noChangeShapeType="1"/>
            </p:cNvSpPr>
            <p:nvPr/>
          </p:nvSpPr>
          <p:spPr bwMode="auto">
            <a:xfrm>
              <a:off x="3878" y="1824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4" name="Line 42"/>
            <p:cNvSpPr>
              <a:spLocks noChangeShapeType="1"/>
            </p:cNvSpPr>
            <p:nvPr/>
          </p:nvSpPr>
          <p:spPr bwMode="auto">
            <a:xfrm>
              <a:off x="4078" y="2112"/>
              <a:ext cx="275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5" name="Line 43"/>
            <p:cNvSpPr>
              <a:spLocks noChangeShapeType="1"/>
            </p:cNvSpPr>
            <p:nvPr/>
          </p:nvSpPr>
          <p:spPr bwMode="auto">
            <a:xfrm flipV="1">
              <a:off x="4353" y="182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6" name="Line 44"/>
            <p:cNvSpPr>
              <a:spLocks noChangeShapeType="1"/>
            </p:cNvSpPr>
            <p:nvPr/>
          </p:nvSpPr>
          <p:spPr bwMode="auto">
            <a:xfrm>
              <a:off x="4381" y="182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7" name="Line 45"/>
            <p:cNvSpPr>
              <a:spLocks noChangeShapeType="1"/>
            </p:cNvSpPr>
            <p:nvPr/>
          </p:nvSpPr>
          <p:spPr bwMode="auto">
            <a:xfrm flipV="1">
              <a:off x="4408" y="182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8" name="Line 46"/>
            <p:cNvSpPr>
              <a:spLocks noChangeShapeType="1"/>
            </p:cNvSpPr>
            <p:nvPr/>
          </p:nvSpPr>
          <p:spPr bwMode="auto">
            <a:xfrm>
              <a:off x="4436" y="182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199" name="Line 47"/>
            <p:cNvSpPr>
              <a:spLocks noChangeShapeType="1"/>
            </p:cNvSpPr>
            <p:nvPr/>
          </p:nvSpPr>
          <p:spPr bwMode="auto">
            <a:xfrm flipV="1">
              <a:off x="4464" y="182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00" name="Line 48"/>
            <p:cNvSpPr>
              <a:spLocks noChangeShapeType="1"/>
            </p:cNvSpPr>
            <p:nvPr/>
          </p:nvSpPr>
          <p:spPr bwMode="auto">
            <a:xfrm>
              <a:off x="4491" y="182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01" name="Line 49"/>
            <p:cNvSpPr>
              <a:spLocks noChangeShapeType="1"/>
            </p:cNvSpPr>
            <p:nvPr/>
          </p:nvSpPr>
          <p:spPr bwMode="auto">
            <a:xfrm flipV="1">
              <a:off x="4519" y="182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02" name="Line 50"/>
            <p:cNvSpPr>
              <a:spLocks noChangeShapeType="1"/>
            </p:cNvSpPr>
            <p:nvPr/>
          </p:nvSpPr>
          <p:spPr bwMode="auto">
            <a:xfrm>
              <a:off x="4548" y="1824"/>
              <a:ext cx="24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</p:grpSp>
      <p:sp>
        <p:nvSpPr>
          <p:cNvPr id="49203" name="Line 51"/>
          <p:cNvSpPr>
            <a:spLocks noChangeShapeType="1"/>
          </p:cNvSpPr>
          <p:nvPr/>
        </p:nvSpPr>
        <p:spPr bwMode="auto">
          <a:xfrm>
            <a:off x="21336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04" name="Line 52"/>
          <p:cNvSpPr>
            <a:spLocks noChangeShapeType="1"/>
          </p:cNvSpPr>
          <p:nvPr/>
        </p:nvSpPr>
        <p:spPr bwMode="auto">
          <a:xfrm>
            <a:off x="22860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05" name="Line 53"/>
          <p:cNvSpPr>
            <a:spLocks noChangeShapeType="1"/>
          </p:cNvSpPr>
          <p:nvPr/>
        </p:nvSpPr>
        <p:spPr bwMode="auto">
          <a:xfrm>
            <a:off x="24384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06" name="Line 54"/>
          <p:cNvSpPr>
            <a:spLocks noChangeShapeType="1"/>
          </p:cNvSpPr>
          <p:nvPr/>
        </p:nvSpPr>
        <p:spPr bwMode="auto">
          <a:xfrm>
            <a:off x="25908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07" name="Line 55"/>
          <p:cNvSpPr>
            <a:spLocks noChangeShapeType="1"/>
          </p:cNvSpPr>
          <p:nvPr/>
        </p:nvSpPr>
        <p:spPr bwMode="auto">
          <a:xfrm>
            <a:off x="27432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08" name="Line 56"/>
          <p:cNvSpPr>
            <a:spLocks noChangeShapeType="1"/>
          </p:cNvSpPr>
          <p:nvPr/>
        </p:nvSpPr>
        <p:spPr bwMode="auto">
          <a:xfrm>
            <a:off x="28956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09" name="Line 57"/>
          <p:cNvSpPr>
            <a:spLocks noChangeShapeType="1"/>
          </p:cNvSpPr>
          <p:nvPr/>
        </p:nvSpPr>
        <p:spPr bwMode="auto">
          <a:xfrm>
            <a:off x="30480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0" name="Line 58"/>
          <p:cNvSpPr>
            <a:spLocks noChangeShapeType="1"/>
          </p:cNvSpPr>
          <p:nvPr/>
        </p:nvSpPr>
        <p:spPr bwMode="auto">
          <a:xfrm>
            <a:off x="32004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1" name="Line 59"/>
          <p:cNvSpPr>
            <a:spLocks noChangeShapeType="1"/>
          </p:cNvSpPr>
          <p:nvPr/>
        </p:nvSpPr>
        <p:spPr bwMode="auto">
          <a:xfrm>
            <a:off x="33528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2" name="Line 60"/>
          <p:cNvSpPr>
            <a:spLocks noChangeShapeType="1"/>
          </p:cNvSpPr>
          <p:nvPr/>
        </p:nvSpPr>
        <p:spPr bwMode="auto">
          <a:xfrm>
            <a:off x="35052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3" name="Line 61"/>
          <p:cNvSpPr>
            <a:spLocks noChangeShapeType="1"/>
          </p:cNvSpPr>
          <p:nvPr/>
        </p:nvSpPr>
        <p:spPr bwMode="auto">
          <a:xfrm>
            <a:off x="36576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4" name="Line 62"/>
          <p:cNvSpPr>
            <a:spLocks noChangeShapeType="1"/>
          </p:cNvSpPr>
          <p:nvPr/>
        </p:nvSpPr>
        <p:spPr bwMode="auto">
          <a:xfrm>
            <a:off x="38100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5" name="Line 63"/>
          <p:cNvSpPr>
            <a:spLocks noChangeShapeType="1"/>
          </p:cNvSpPr>
          <p:nvPr/>
        </p:nvSpPr>
        <p:spPr bwMode="auto">
          <a:xfrm>
            <a:off x="39624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6" name="Line 64"/>
          <p:cNvSpPr>
            <a:spLocks noChangeShapeType="1"/>
          </p:cNvSpPr>
          <p:nvPr/>
        </p:nvSpPr>
        <p:spPr bwMode="auto">
          <a:xfrm>
            <a:off x="41148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7" name="Line 65"/>
          <p:cNvSpPr>
            <a:spLocks noChangeShapeType="1"/>
          </p:cNvSpPr>
          <p:nvPr/>
        </p:nvSpPr>
        <p:spPr bwMode="auto">
          <a:xfrm>
            <a:off x="42672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8" name="Line 66"/>
          <p:cNvSpPr>
            <a:spLocks noChangeShapeType="1"/>
          </p:cNvSpPr>
          <p:nvPr/>
        </p:nvSpPr>
        <p:spPr bwMode="auto">
          <a:xfrm>
            <a:off x="44196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19" name="Line 67"/>
          <p:cNvSpPr>
            <a:spLocks noChangeShapeType="1"/>
          </p:cNvSpPr>
          <p:nvPr/>
        </p:nvSpPr>
        <p:spPr bwMode="auto">
          <a:xfrm>
            <a:off x="45720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0" name="Line 68"/>
          <p:cNvSpPr>
            <a:spLocks noChangeShapeType="1"/>
          </p:cNvSpPr>
          <p:nvPr/>
        </p:nvSpPr>
        <p:spPr bwMode="auto">
          <a:xfrm>
            <a:off x="47244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1" name="Line 69"/>
          <p:cNvSpPr>
            <a:spLocks noChangeShapeType="1"/>
          </p:cNvSpPr>
          <p:nvPr/>
        </p:nvSpPr>
        <p:spPr bwMode="auto">
          <a:xfrm>
            <a:off x="48768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2" name="Line 70"/>
          <p:cNvSpPr>
            <a:spLocks noChangeShapeType="1"/>
          </p:cNvSpPr>
          <p:nvPr/>
        </p:nvSpPr>
        <p:spPr bwMode="auto">
          <a:xfrm>
            <a:off x="50292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3" name="Line 71"/>
          <p:cNvSpPr>
            <a:spLocks noChangeShapeType="1"/>
          </p:cNvSpPr>
          <p:nvPr/>
        </p:nvSpPr>
        <p:spPr bwMode="auto">
          <a:xfrm>
            <a:off x="51816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4" name="Line 72"/>
          <p:cNvSpPr>
            <a:spLocks noChangeShapeType="1"/>
          </p:cNvSpPr>
          <p:nvPr/>
        </p:nvSpPr>
        <p:spPr bwMode="auto">
          <a:xfrm>
            <a:off x="53340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5" name="Line 73"/>
          <p:cNvSpPr>
            <a:spLocks noChangeShapeType="1"/>
          </p:cNvSpPr>
          <p:nvPr/>
        </p:nvSpPr>
        <p:spPr bwMode="auto">
          <a:xfrm>
            <a:off x="54864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6" name="Line 74"/>
          <p:cNvSpPr>
            <a:spLocks noChangeShapeType="1"/>
          </p:cNvSpPr>
          <p:nvPr/>
        </p:nvSpPr>
        <p:spPr bwMode="auto">
          <a:xfrm>
            <a:off x="56388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7" name="Line 75"/>
          <p:cNvSpPr>
            <a:spLocks noChangeShapeType="1"/>
          </p:cNvSpPr>
          <p:nvPr/>
        </p:nvSpPr>
        <p:spPr bwMode="auto">
          <a:xfrm>
            <a:off x="57912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8" name="Line 76"/>
          <p:cNvSpPr>
            <a:spLocks noChangeShapeType="1"/>
          </p:cNvSpPr>
          <p:nvPr/>
        </p:nvSpPr>
        <p:spPr bwMode="auto">
          <a:xfrm>
            <a:off x="59436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29" name="Line 77"/>
          <p:cNvSpPr>
            <a:spLocks noChangeShapeType="1"/>
          </p:cNvSpPr>
          <p:nvPr/>
        </p:nvSpPr>
        <p:spPr bwMode="auto">
          <a:xfrm>
            <a:off x="60960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0" name="Line 78"/>
          <p:cNvSpPr>
            <a:spLocks noChangeShapeType="1"/>
          </p:cNvSpPr>
          <p:nvPr/>
        </p:nvSpPr>
        <p:spPr bwMode="auto">
          <a:xfrm>
            <a:off x="62484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1" name="Line 79"/>
          <p:cNvSpPr>
            <a:spLocks noChangeShapeType="1"/>
          </p:cNvSpPr>
          <p:nvPr/>
        </p:nvSpPr>
        <p:spPr bwMode="auto">
          <a:xfrm>
            <a:off x="64008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2" name="Line 80"/>
          <p:cNvSpPr>
            <a:spLocks noChangeShapeType="1"/>
          </p:cNvSpPr>
          <p:nvPr/>
        </p:nvSpPr>
        <p:spPr bwMode="auto">
          <a:xfrm>
            <a:off x="65532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3" name="Line 81"/>
          <p:cNvSpPr>
            <a:spLocks noChangeShapeType="1"/>
          </p:cNvSpPr>
          <p:nvPr/>
        </p:nvSpPr>
        <p:spPr bwMode="auto">
          <a:xfrm>
            <a:off x="67056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4" name="Line 82"/>
          <p:cNvSpPr>
            <a:spLocks noChangeShapeType="1"/>
          </p:cNvSpPr>
          <p:nvPr/>
        </p:nvSpPr>
        <p:spPr bwMode="auto">
          <a:xfrm>
            <a:off x="68580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5" name="Line 83"/>
          <p:cNvSpPr>
            <a:spLocks noChangeShapeType="1"/>
          </p:cNvSpPr>
          <p:nvPr/>
        </p:nvSpPr>
        <p:spPr bwMode="auto">
          <a:xfrm>
            <a:off x="70104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6" name="Line 84"/>
          <p:cNvSpPr>
            <a:spLocks noChangeShapeType="1"/>
          </p:cNvSpPr>
          <p:nvPr/>
        </p:nvSpPr>
        <p:spPr bwMode="auto">
          <a:xfrm>
            <a:off x="71628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7" name="Line 85"/>
          <p:cNvSpPr>
            <a:spLocks noChangeShapeType="1"/>
          </p:cNvSpPr>
          <p:nvPr/>
        </p:nvSpPr>
        <p:spPr bwMode="auto">
          <a:xfrm>
            <a:off x="73152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8" name="Line 86"/>
          <p:cNvSpPr>
            <a:spLocks noChangeShapeType="1"/>
          </p:cNvSpPr>
          <p:nvPr/>
        </p:nvSpPr>
        <p:spPr bwMode="auto">
          <a:xfrm>
            <a:off x="7467600" y="3276600"/>
            <a:ext cx="0" cy="160020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39" name="Line 87"/>
          <p:cNvSpPr>
            <a:spLocks noChangeShapeType="1"/>
          </p:cNvSpPr>
          <p:nvPr/>
        </p:nvSpPr>
        <p:spPr bwMode="auto">
          <a:xfrm>
            <a:off x="2133600" y="3962400"/>
            <a:ext cx="6096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0" name="Line 88"/>
          <p:cNvSpPr>
            <a:spLocks noChangeShapeType="1"/>
          </p:cNvSpPr>
          <p:nvPr/>
        </p:nvSpPr>
        <p:spPr bwMode="auto">
          <a:xfrm flipV="1">
            <a:off x="2743200" y="3505200"/>
            <a:ext cx="30163" cy="454025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1" name="Line 89"/>
          <p:cNvSpPr>
            <a:spLocks noChangeShapeType="1"/>
          </p:cNvSpPr>
          <p:nvPr/>
        </p:nvSpPr>
        <p:spPr bwMode="auto">
          <a:xfrm>
            <a:off x="2771775" y="3513138"/>
            <a:ext cx="36513" cy="449262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2" name="Line 90"/>
          <p:cNvSpPr>
            <a:spLocks noChangeShapeType="1"/>
          </p:cNvSpPr>
          <p:nvPr/>
        </p:nvSpPr>
        <p:spPr bwMode="auto">
          <a:xfrm flipV="1">
            <a:off x="2813050" y="3505200"/>
            <a:ext cx="82550" cy="45720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3" name="Line 91"/>
          <p:cNvSpPr>
            <a:spLocks noChangeShapeType="1"/>
          </p:cNvSpPr>
          <p:nvPr/>
        </p:nvSpPr>
        <p:spPr bwMode="auto">
          <a:xfrm>
            <a:off x="2895600" y="3505200"/>
            <a:ext cx="74613" cy="45878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4" name="Line 92"/>
          <p:cNvSpPr>
            <a:spLocks noChangeShapeType="1"/>
          </p:cNvSpPr>
          <p:nvPr/>
        </p:nvSpPr>
        <p:spPr bwMode="auto">
          <a:xfrm flipV="1">
            <a:off x="2971800" y="3505200"/>
            <a:ext cx="76200" cy="45720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5" name="Line 93"/>
          <p:cNvSpPr>
            <a:spLocks noChangeShapeType="1"/>
          </p:cNvSpPr>
          <p:nvPr/>
        </p:nvSpPr>
        <p:spPr bwMode="auto">
          <a:xfrm>
            <a:off x="3048000" y="3505200"/>
            <a:ext cx="12192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6" name="Line 94"/>
          <p:cNvSpPr>
            <a:spLocks noChangeShapeType="1"/>
          </p:cNvSpPr>
          <p:nvPr/>
        </p:nvSpPr>
        <p:spPr bwMode="auto">
          <a:xfrm>
            <a:off x="4267200" y="3505200"/>
            <a:ext cx="74613" cy="45878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7" name="Line 95"/>
          <p:cNvSpPr>
            <a:spLocks noChangeShapeType="1"/>
          </p:cNvSpPr>
          <p:nvPr/>
        </p:nvSpPr>
        <p:spPr bwMode="auto">
          <a:xfrm flipV="1">
            <a:off x="4343400" y="3502025"/>
            <a:ext cx="79375" cy="460375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8" name="Line 96"/>
          <p:cNvSpPr>
            <a:spLocks noChangeShapeType="1"/>
          </p:cNvSpPr>
          <p:nvPr/>
        </p:nvSpPr>
        <p:spPr bwMode="auto">
          <a:xfrm>
            <a:off x="4419600" y="3505200"/>
            <a:ext cx="42863" cy="45878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49" name="Line 97"/>
          <p:cNvSpPr>
            <a:spLocks noChangeShapeType="1"/>
          </p:cNvSpPr>
          <p:nvPr/>
        </p:nvSpPr>
        <p:spPr bwMode="auto">
          <a:xfrm flipV="1">
            <a:off x="4462463" y="3502025"/>
            <a:ext cx="41275" cy="46513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0" name="Line 98"/>
          <p:cNvSpPr>
            <a:spLocks noChangeShapeType="1"/>
          </p:cNvSpPr>
          <p:nvPr/>
        </p:nvSpPr>
        <p:spPr bwMode="auto">
          <a:xfrm>
            <a:off x="4500563" y="3500438"/>
            <a:ext cx="74612" cy="460375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1" name="Line 99"/>
          <p:cNvSpPr>
            <a:spLocks noChangeShapeType="1"/>
          </p:cNvSpPr>
          <p:nvPr/>
        </p:nvSpPr>
        <p:spPr bwMode="auto">
          <a:xfrm>
            <a:off x="4572000" y="3962400"/>
            <a:ext cx="12192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2" name="Line 100"/>
          <p:cNvSpPr>
            <a:spLocks noChangeShapeType="1"/>
          </p:cNvSpPr>
          <p:nvPr/>
        </p:nvSpPr>
        <p:spPr bwMode="auto">
          <a:xfrm flipV="1">
            <a:off x="5791200" y="3505200"/>
            <a:ext cx="41275" cy="46513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3" name="Line 101"/>
          <p:cNvSpPr>
            <a:spLocks noChangeShapeType="1"/>
          </p:cNvSpPr>
          <p:nvPr/>
        </p:nvSpPr>
        <p:spPr bwMode="auto">
          <a:xfrm>
            <a:off x="5832475" y="3502025"/>
            <a:ext cx="42863" cy="45878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4" name="Line 102"/>
          <p:cNvSpPr>
            <a:spLocks noChangeShapeType="1"/>
          </p:cNvSpPr>
          <p:nvPr/>
        </p:nvSpPr>
        <p:spPr bwMode="auto">
          <a:xfrm flipV="1">
            <a:off x="5873750" y="3498850"/>
            <a:ext cx="69850" cy="45720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5" name="Line 103"/>
          <p:cNvSpPr>
            <a:spLocks noChangeShapeType="1"/>
          </p:cNvSpPr>
          <p:nvPr/>
        </p:nvSpPr>
        <p:spPr bwMode="auto">
          <a:xfrm>
            <a:off x="5940425" y="3505200"/>
            <a:ext cx="42863" cy="45878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6" name="Line 104"/>
          <p:cNvSpPr>
            <a:spLocks noChangeShapeType="1"/>
          </p:cNvSpPr>
          <p:nvPr/>
        </p:nvSpPr>
        <p:spPr bwMode="auto">
          <a:xfrm flipV="1">
            <a:off x="5983288" y="3502025"/>
            <a:ext cx="41275" cy="46513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7" name="Line 105"/>
          <p:cNvSpPr>
            <a:spLocks noChangeShapeType="1"/>
          </p:cNvSpPr>
          <p:nvPr/>
        </p:nvSpPr>
        <p:spPr bwMode="auto">
          <a:xfrm>
            <a:off x="6021388" y="3500438"/>
            <a:ext cx="74612" cy="460375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8" name="Line 106"/>
          <p:cNvSpPr>
            <a:spLocks noChangeShapeType="1"/>
          </p:cNvSpPr>
          <p:nvPr/>
        </p:nvSpPr>
        <p:spPr bwMode="auto">
          <a:xfrm flipV="1">
            <a:off x="6096000" y="3502025"/>
            <a:ext cx="41275" cy="46513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59" name="Line 107"/>
          <p:cNvSpPr>
            <a:spLocks noChangeShapeType="1"/>
          </p:cNvSpPr>
          <p:nvPr/>
        </p:nvSpPr>
        <p:spPr bwMode="auto">
          <a:xfrm>
            <a:off x="6137275" y="3498850"/>
            <a:ext cx="42863" cy="458788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60" name="Line 108"/>
          <p:cNvSpPr>
            <a:spLocks noChangeShapeType="1"/>
          </p:cNvSpPr>
          <p:nvPr/>
        </p:nvSpPr>
        <p:spPr bwMode="auto">
          <a:xfrm flipV="1">
            <a:off x="6178550" y="3495675"/>
            <a:ext cx="69850" cy="45720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61" name="Line 109"/>
          <p:cNvSpPr>
            <a:spLocks noChangeShapeType="1"/>
          </p:cNvSpPr>
          <p:nvPr/>
        </p:nvSpPr>
        <p:spPr bwMode="auto">
          <a:xfrm>
            <a:off x="6248400" y="3505200"/>
            <a:ext cx="12192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9262" name="Text Box 110"/>
          <p:cNvSpPr txBox="1">
            <a:spLocks noChangeArrowheads="1"/>
          </p:cNvSpPr>
          <p:nvPr/>
        </p:nvSpPr>
        <p:spPr bwMode="auto">
          <a:xfrm>
            <a:off x="2620963" y="382746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9263" name="Rectangle 111"/>
          <p:cNvSpPr>
            <a:spLocks noChangeArrowheads="1"/>
          </p:cNvSpPr>
          <p:nvPr/>
        </p:nvSpPr>
        <p:spPr bwMode="auto">
          <a:xfrm>
            <a:off x="2771775" y="3371850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64" name="Rectangle 112"/>
          <p:cNvSpPr>
            <a:spLocks noChangeArrowheads="1"/>
          </p:cNvSpPr>
          <p:nvPr/>
        </p:nvSpPr>
        <p:spPr bwMode="auto">
          <a:xfrm>
            <a:off x="2919413" y="3371850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65" name="Rectangle 113"/>
          <p:cNvSpPr>
            <a:spLocks noChangeArrowheads="1"/>
          </p:cNvSpPr>
          <p:nvPr/>
        </p:nvSpPr>
        <p:spPr bwMode="auto">
          <a:xfrm>
            <a:off x="4143375" y="337026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66" name="Rectangle 114"/>
          <p:cNvSpPr>
            <a:spLocks noChangeArrowheads="1"/>
          </p:cNvSpPr>
          <p:nvPr/>
        </p:nvSpPr>
        <p:spPr bwMode="auto">
          <a:xfrm>
            <a:off x="4291013" y="337026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67" name="Rectangle 115"/>
          <p:cNvSpPr>
            <a:spLocks noChangeArrowheads="1"/>
          </p:cNvSpPr>
          <p:nvPr/>
        </p:nvSpPr>
        <p:spPr bwMode="auto">
          <a:xfrm>
            <a:off x="4443413" y="3817938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68" name="Rectangle 116"/>
          <p:cNvSpPr>
            <a:spLocks noChangeArrowheads="1"/>
          </p:cNvSpPr>
          <p:nvPr/>
        </p:nvSpPr>
        <p:spPr bwMode="auto">
          <a:xfrm>
            <a:off x="5667375" y="382746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69" name="Rectangle 117"/>
          <p:cNvSpPr>
            <a:spLocks noChangeArrowheads="1"/>
          </p:cNvSpPr>
          <p:nvPr/>
        </p:nvSpPr>
        <p:spPr bwMode="auto">
          <a:xfrm>
            <a:off x="5815013" y="3375025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70" name="Rectangle 118"/>
          <p:cNvSpPr>
            <a:spLocks noChangeArrowheads="1"/>
          </p:cNvSpPr>
          <p:nvPr/>
        </p:nvSpPr>
        <p:spPr bwMode="auto">
          <a:xfrm>
            <a:off x="5972175" y="3822700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71" name="Rectangle 119"/>
          <p:cNvSpPr>
            <a:spLocks noChangeArrowheads="1"/>
          </p:cNvSpPr>
          <p:nvPr/>
        </p:nvSpPr>
        <p:spPr bwMode="auto">
          <a:xfrm>
            <a:off x="6119813" y="337026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grpSp>
        <p:nvGrpSpPr>
          <p:cNvPr id="49272" name="Group 120"/>
          <p:cNvGrpSpPr>
            <a:grpSpLocks/>
          </p:cNvGrpSpPr>
          <p:nvPr/>
        </p:nvGrpSpPr>
        <p:grpSpPr bwMode="auto">
          <a:xfrm>
            <a:off x="2133600" y="4191000"/>
            <a:ext cx="5334000" cy="457200"/>
            <a:chOff x="1344" y="2640"/>
            <a:chExt cx="3360" cy="288"/>
          </a:xfrm>
        </p:grpSpPr>
        <p:sp>
          <p:nvSpPr>
            <p:cNvPr id="49273" name="Line 121"/>
            <p:cNvSpPr>
              <a:spLocks noChangeShapeType="1"/>
            </p:cNvSpPr>
            <p:nvPr/>
          </p:nvSpPr>
          <p:spPr bwMode="auto">
            <a:xfrm>
              <a:off x="1824" y="2640"/>
              <a:ext cx="105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74" name="Line 122"/>
            <p:cNvSpPr>
              <a:spLocks noChangeShapeType="1"/>
            </p:cNvSpPr>
            <p:nvPr/>
          </p:nvSpPr>
          <p:spPr bwMode="auto">
            <a:xfrm>
              <a:off x="1824" y="2640"/>
              <a:ext cx="0" cy="288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75" name="Line 123"/>
            <p:cNvSpPr>
              <a:spLocks noChangeShapeType="1"/>
            </p:cNvSpPr>
            <p:nvPr/>
          </p:nvSpPr>
          <p:spPr bwMode="auto">
            <a:xfrm>
              <a:off x="1344" y="2928"/>
              <a:ext cx="480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76" name="Line 124"/>
            <p:cNvSpPr>
              <a:spLocks noChangeShapeType="1"/>
            </p:cNvSpPr>
            <p:nvPr/>
          </p:nvSpPr>
          <p:spPr bwMode="auto">
            <a:xfrm>
              <a:off x="2880" y="2640"/>
              <a:ext cx="0" cy="288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77" name="Line 125"/>
            <p:cNvSpPr>
              <a:spLocks noChangeShapeType="1"/>
            </p:cNvSpPr>
            <p:nvPr/>
          </p:nvSpPr>
          <p:spPr bwMode="auto">
            <a:xfrm>
              <a:off x="2880" y="2928"/>
              <a:ext cx="975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squar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78" name="Line 126"/>
            <p:cNvSpPr>
              <a:spLocks noChangeShapeType="1"/>
            </p:cNvSpPr>
            <p:nvPr/>
          </p:nvSpPr>
          <p:spPr bwMode="auto">
            <a:xfrm>
              <a:off x="3936" y="2640"/>
              <a:ext cx="768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82" name="Line 130"/>
            <p:cNvSpPr>
              <a:spLocks noChangeShapeType="1"/>
            </p:cNvSpPr>
            <p:nvPr/>
          </p:nvSpPr>
          <p:spPr bwMode="auto">
            <a:xfrm>
              <a:off x="3840" y="2928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83" name="Line 131"/>
            <p:cNvSpPr>
              <a:spLocks noChangeShapeType="1"/>
            </p:cNvSpPr>
            <p:nvPr/>
          </p:nvSpPr>
          <p:spPr bwMode="auto">
            <a:xfrm flipV="1">
              <a:off x="3936" y="2640"/>
              <a:ext cx="0" cy="288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</p:grpSp>
      <p:sp>
        <p:nvSpPr>
          <p:cNvPr id="49284" name="Rectangle 132"/>
          <p:cNvSpPr>
            <a:spLocks noChangeArrowheads="1"/>
          </p:cNvSpPr>
          <p:nvPr/>
        </p:nvSpPr>
        <p:spPr bwMode="auto">
          <a:xfrm>
            <a:off x="2614613" y="4503738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85" name="Rectangle 133"/>
          <p:cNvSpPr>
            <a:spLocks noChangeArrowheads="1"/>
          </p:cNvSpPr>
          <p:nvPr/>
        </p:nvSpPr>
        <p:spPr bwMode="auto">
          <a:xfrm>
            <a:off x="2776538" y="405606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86" name="Rectangle 134"/>
          <p:cNvSpPr>
            <a:spLocks noChangeArrowheads="1"/>
          </p:cNvSpPr>
          <p:nvPr/>
        </p:nvSpPr>
        <p:spPr bwMode="auto">
          <a:xfrm>
            <a:off x="4138613" y="4046538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87" name="Rectangle 135"/>
          <p:cNvSpPr>
            <a:spLocks noChangeArrowheads="1"/>
          </p:cNvSpPr>
          <p:nvPr/>
        </p:nvSpPr>
        <p:spPr bwMode="auto">
          <a:xfrm>
            <a:off x="4297363" y="404336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88" name="Rectangle 136"/>
          <p:cNvSpPr>
            <a:spLocks noChangeArrowheads="1"/>
          </p:cNvSpPr>
          <p:nvPr/>
        </p:nvSpPr>
        <p:spPr bwMode="auto">
          <a:xfrm>
            <a:off x="4452938" y="451326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91" name="Rectangle 139"/>
          <p:cNvSpPr>
            <a:spLocks noChangeArrowheads="1"/>
          </p:cNvSpPr>
          <p:nvPr/>
        </p:nvSpPr>
        <p:spPr bwMode="auto">
          <a:xfrm>
            <a:off x="5967413" y="4506913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sp>
        <p:nvSpPr>
          <p:cNvPr id="49292" name="Rectangle 140"/>
          <p:cNvSpPr>
            <a:spLocks noChangeArrowheads="1"/>
          </p:cNvSpPr>
          <p:nvPr/>
        </p:nvSpPr>
        <p:spPr bwMode="auto">
          <a:xfrm>
            <a:off x="6119813" y="4052888"/>
            <a:ext cx="250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</a:t>
            </a:r>
          </a:p>
        </p:txBody>
      </p:sp>
      <p:grpSp>
        <p:nvGrpSpPr>
          <p:cNvPr id="49293" name="Group 141"/>
          <p:cNvGrpSpPr>
            <a:grpSpLocks/>
          </p:cNvGrpSpPr>
          <p:nvPr/>
        </p:nvGrpSpPr>
        <p:grpSpPr bwMode="auto">
          <a:xfrm>
            <a:off x="2362200" y="1905000"/>
            <a:ext cx="5181600" cy="463550"/>
            <a:chOff x="1488" y="1200"/>
            <a:chExt cx="3264" cy="292"/>
          </a:xfrm>
        </p:grpSpPr>
        <p:sp>
          <p:nvSpPr>
            <p:cNvPr id="49294" name="Line 142"/>
            <p:cNvSpPr>
              <a:spLocks noChangeShapeType="1"/>
            </p:cNvSpPr>
            <p:nvPr/>
          </p:nvSpPr>
          <p:spPr bwMode="auto">
            <a:xfrm flipV="1">
              <a:off x="2051" y="120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95" name="Line 143"/>
            <p:cNvSpPr>
              <a:spLocks noChangeShapeType="1"/>
            </p:cNvSpPr>
            <p:nvPr/>
          </p:nvSpPr>
          <p:spPr bwMode="auto">
            <a:xfrm>
              <a:off x="2079" y="120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96" name="Line 144"/>
            <p:cNvSpPr>
              <a:spLocks noChangeShapeType="1"/>
            </p:cNvSpPr>
            <p:nvPr/>
          </p:nvSpPr>
          <p:spPr bwMode="auto">
            <a:xfrm flipV="1">
              <a:off x="2106" y="120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97" name="Line 145"/>
            <p:cNvSpPr>
              <a:spLocks noChangeShapeType="1"/>
            </p:cNvSpPr>
            <p:nvPr/>
          </p:nvSpPr>
          <p:spPr bwMode="auto">
            <a:xfrm>
              <a:off x="2134" y="120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98" name="Line 146"/>
            <p:cNvSpPr>
              <a:spLocks noChangeShapeType="1"/>
            </p:cNvSpPr>
            <p:nvPr/>
          </p:nvSpPr>
          <p:spPr bwMode="auto">
            <a:xfrm flipV="1">
              <a:off x="2162" y="120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299" name="Line 147"/>
            <p:cNvSpPr>
              <a:spLocks noChangeShapeType="1"/>
            </p:cNvSpPr>
            <p:nvPr/>
          </p:nvSpPr>
          <p:spPr bwMode="auto">
            <a:xfrm>
              <a:off x="2189" y="120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0" name="Line 148"/>
            <p:cNvSpPr>
              <a:spLocks noChangeShapeType="1"/>
            </p:cNvSpPr>
            <p:nvPr/>
          </p:nvSpPr>
          <p:spPr bwMode="auto">
            <a:xfrm flipV="1">
              <a:off x="2217" y="120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1" name="Line 149"/>
            <p:cNvSpPr>
              <a:spLocks noChangeShapeType="1"/>
            </p:cNvSpPr>
            <p:nvPr/>
          </p:nvSpPr>
          <p:spPr bwMode="auto">
            <a:xfrm>
              <a:off x="2244" y="1204"/>
              <a:ext cx="468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2" name="Line 150"/>
            <p:cNvSpPr>
              <a:spLocks noChangeShapeType="1"/>
            </p:cNvSpPr>
            <p:nvPr/>
          </p:nvSpPr>
          <p:spPr bwMode="auto">
            <a:xfrm>
              <a:off x="2712" y="120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3" name="Line 151"/>
            <p:cNvSpPr>
              <a:spLocks noChangeShapeType="1"/>
            </p:cNvSpPr>
            <p:nvPr/>
          </p:nvSpPr>
          <p:spPr bwMode="auto">
            <a:xfrm flipV="1">
              <a:off x="2740" y="120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4" name="Line 152"/>
            <p:cNvSpPr>
              <a:spLocks noChangeShapeType="1"/>
            </p:cNvSpPr>
            <p:nvPr/>
          </p:nvSpPr>
          <p:spPr bwMode="auto">
            <a:xfrm>
              <a:off x="2767" y="120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5" name="Line 153"/>
            <p:cNvSpPr>
              <a:spLocks noChangeShapeType="1"/>
            </p:cNvSpPr>
            <p:nvPr/>
          </p:nvSpPr>
          <p:spPr bwMode="auto">
            <a:xfrm flipV="1">
              <a:off x="2795" y="120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6" name="Line 154"/>
            <p:cNvSpPr>
              <a:spLocks noChangeShapeType="1"/>
            </p:cNvSpPr>
            <p:nvPr/>
          </p:nvSpPr>
          <p:spPr bwMode="auto">
            <a:xfrm>
              <a:off x="2822" y="120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7" name="Line 155"/>
            <p:cNvSpPr>
              <a:spLocks noChangeShapeType="1"/>
            </p:cNvSpPr>
            <p:nvPr/>
          </p:nvSpPr>
          <p:spPr bwMode="auto">
            <a:xfrm flipV="1">
              <a:off x="2850" y="1204"/>
              <a:ext cx="27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8" name="Line 156"/>
            <p:cNvSpPr>
              <a:spLocks noChangeShapeType="1"/>
            </p:cNvSpPr>
            <p:nvPr/>
          </p:nvSpPr>
          <p:spPr bwMode="auto">
            <a:xfrm>
              <a:off x="2877" y="1204"/>
              <a:ext cx="28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09" name="Line 157"/>
            <p:cNvSpPr>
              <a:spLocks noChangeShapeType="1"/>
            </p:cNvSpPr>
            <p:nvPr/>
          </p:nvSpPr>
          <p:spPr bwMode="auto">
            <a:xfrm>
              <a:off x="2905" y="1492"/>
              <a:ext cx="317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0" name="Line 158"/>
            <p:cNvSpPr>
              <a:spLocks noChangeShapeType="1"/>
            </p:cNvSpPr>
            <p:nvPr/>
          </p:nvSpPr>
          <p:spPr bwMode="auto">
            <a:xfrm flipV="1">
              <a:off x="3222" y="1204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1" name="Line 159"/>
            <p:cNvSpPr>
              <a:spLocks noChangeShapeType="1"/>
            </p:cNvSpPr>
            <p:nvPr/>
          </p:nvSpPr>
          <p:spPr bwMode="auto">
            <a:xfrm>
              <a:off x="3254" y="1204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2" name="Line 160"/>
            <p:cNvSpPr>
              <a:spLocks noChangeShapeType="1"/>
            </p:cNvSpPr>
            <p:nvPr/>
          </p:nvSpPr>
          <p:spPr bwMode="auto">
            <a:xfrm flipV="1">
              <a:off x="3285" y="1204"/>
              <a:ext cx="33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3" name="Line 161"/>
            <p:cNvSpPr>
              <a:spLocks noChangeShapeType="1"/>
            </p:cNvSpPr>
            <p:nvPr/>
          </p:nvSpPr>
          <p:spPr bwMode="auto">
            <a:xfrm>
              <a:off x="3318" y="1204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4" name="Line 162"/>
            <p:cNvSpPr>
              <a:spLocks noChangeShapeType="1"/>
            </p:cNvSpPr>
            <p:nvPr/>
          </p:nvSpPr>
          <p:spPr bwMode="auto">
            <a:xfrm flipV="1">
              <a:off x="3350" y="1204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5" name="Line 163"/>
            <p:cNvSpPr>
              <a:spLocks noChangeShapeType="1"/>
            </p:cNvSpPr>
            <p:nvPr/>
          </p:nvSpPr>
          <p:spPr bwMode="auto">
            <a:xfrm>
              <a:off x="3381" y="1204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6" name="Line 164"/>
            <p:cNvSpPr>
              <a:spLocks noChangeShapeType="1"/>
            </p:cNvSpPr>
            <p:nvPr/>
          </p:nvSpPr>
          <p:spPr bwMode="auto">
            <a:xfrm flipV="1">
              <a:off x="3413" y="1204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7" name="Line 165"/>
            <p:cNvSpPr>
              <a:spLocks noChangeShapeType="1"/>
            </p:cNvSpPr>
            <p:nvPr/>
          </p:nvSpPr>
          <p:spPr bwMode="auto">
            <a:xfrm>
              <a:off x="3512" y="1204"/>
              <a:ext cx="54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8" name="Line 166"/>
            <p:cNvSpPr>
              <a:spLocks noChangeShapeType="1"/>
            </p:cNvSpPr>
            <p:nvPr/>
          </p:nvSpPr>
          <p:spPr bwMode="auto">
            <a:xfrm>
              <a:off x="4057" y="1204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19" name="Line 167"/>
            <p:cNvSpPr>
              <a:spLocks noChangeShapeType="1"/>
            </p:cNvSpPr>
            <p:nvPr/>
          </p:nvSpPr>
          <p:spPr bwMode="auto">
            <a:xfrm flipV="1">
              <a:off x="4089" y="1204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0" name="Line 168"/>
            <p:cNvSpPr>
              <a:spLocks noChangeShapeType="1"/>
            </p:cNvSpPr>
            <p:nvPr/>
          </p:nvSpPr>
          <p:spPr bwMode="auto">
            <a:xfrm>
              <a:off x="4120" y="1204"/>
              <a:ext cx="33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1" name="Line 169"/>
            <p:cNvSpPr>
              <a:spLocks noChangeShapeType="1"/>
            </p:cNvSpPr>
            <p:nvPr/>
          </p:nvSpPr>
          <p:spPr bwMode="auto">
            <a:xfrm flipV="1">
              <a:off x="4153" y="1204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2" name="Line 170"/>
            <p:cNvSpPr>
              <a:spLocks noChangeShapeType="1"/>
            </p:cNvSpPr>
            <p:nvPr/>
          </p:nvSpPr>
          <p:spPr bwMode="auto">
            <a:xfrm>
              <a:off x="4184" y="1204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3" name="Line 171"/>
            <p:cNvSpPr>
              <a:spLocks noChangeShapeType="1"/>
            </p:cNvSpPr>
            <p:nvPr/>
          </p:nvSpPr>
          <p:spPr bwMode="auto">
            <a:xfrm flipV="1">
              <a:off x="4216" y="1204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4" name="Line 172"/>
            <p:cNvSpPr>
              <a:spLocks noChangeShapeType="1"/>
            </p:cNvSpPr>
            <p:nvPr/>
          </p:nvSpPr>
          <p:spPr bwMode="auto">
            <a:xfrm>
              <a:off x="4248" y="1204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5" name="Line 173"/>
            <p:cNvSpPr>
              <a:spLocks noChangeShapeType="1"/>
            </p:cNvSpPr>
            <p:nvPr/>
          </p:nvSpPr>
          <p:spPr bwMode="auto">
            <a:xfrm>
              <a:off x="4341" y="1487"/>
              <a:ext cx="411" cy="1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6" name="Line 174"/>
            <p:cNvSpPr>
              <a:spLocks noChangeShapeType="1"/>
            </p:cNvSpPr>
            <p:nvPr/>
          </p:nvSpPr>
          <p:spPr bwMode="auto">
            <a:xfrm>
              <a:off x="3443" y="1204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7" name="Line 175"/>
            <p:cNvSpPr>
              <a:spLocks noChangeShapeType="1"/>
            </p:cNvSpPr>
            <p:nvPr/>
          </p:nvSpPr>
          <p:spPr bwMode="auto">
            <a:xfrm flipV="1">
              <a:off x="3474" y="1204"/>
              <a:ext cx="38" cy="286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8" name="Line 176"/>
            <p:cNvSpPr>
              <a:spLocks noChangeShapeType="1"/>
            </p:cNvSpPr>
            <p:nvPr/>
          </p:nvSpPr>
          <p:spPr bwMode="auto">
            <a:xfrm flipV="1">
              <a:off x="4278" y="1201"/>
              <a:ext cx="31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29" name="Line 177"/>
            <p:cNvSpPr>
              <a:spLocks noChangeShapeType="1"/>
            </p:cNvSpPr>
            <p:nvPr/>
          </p:nvSpPr>
          <p:spPr bwMode="auto">
            <a:xfrm>
              <a:off x="4310" y="1200"/>
              <a:ext cx="32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9330" name="Line 178"/>
            <p:cNvSpPr>
              <a:spLocks noChangeShapeType="1"/>
            </p:cNvSpPr>
            <p:nvPr/>
          </p:nvSpPr>
          <p:spPr bwMode="auto">
            <a:xfrm>
              <a:off x="1488" y="1488"/>
              <a:ext cx="564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</p:grpSp>
      <p:sp>
        <p:nvSpPr>
          <p:cNvPr id="49331" name="Text Box 179"/>
          <p:cNvSpPr txBox="1">
            <a:spLocks noChangeArrowheads="1"/>
          </p:cNvSpPr>
          <p:nvPr/>
        </p:nvSpPr>
        <p:spPr bwMode="auto">
          <a:xfrm>
            <a:off x="1752600" y="2133600"/>
            <a:ext cx="452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600">
                <a:latin typeface="Arial" charset="0"/>
                <a:ea typeface="新細明體" pitchFamily="18" charset="-120"/>
              </a:rPr>
              <a:t>i.e.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9332" name="Text Box 180"/>
          <p:cNvSpPr txBox="1">
            <a:spLocks noChangeArrowheads="1"/>
          </p:cNvSpPr>
          <p:nvPr/>
        </p:nvSpPr>
        <p:spPr bwMode="auto">
          <a:xfrm>
            <a:off x="1219200" y="3352800"/>
            <a:ext cx="746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600" dirty="0">
                <a:latin typeface="Arial" charset="0"/>
                <a:ea typeface="新細明體" pitchFamily="18" charset="-120"/>
              </a:rPr>
              <a:t>Raw </a:t>
            </a:r>
          </a:p>
          <a:p>
            <a:r>
              <a:rPr lang="en-GB" altLang="zh-TW" sz="1600" dirty="0">
                <a:latin typeface="Arial" charset="0"/>
                <a:ea typeface="新細明體" pitchFamily="18" charset="-120"/>
              </a:rPr>
              <a:t>output</a:t>
            </a:r>
            <a:endParaRPr lang="en-GB" altLang="zh-TW" dirty="0">
              <a:ea typeface="新細明體" pitchFamily="18" charset="-120"/>
            </a:endParaRPr>
          </a:p>
        </p:txBody>
      </p:sp>
      <p:sp>
        <p:nvSpPr>
          <p:cNvPr id="49333" name="Text Box 181"/>
          <p:cNvSpPr txBox="1">
            <a:spLocks noChangeArrowheads="1"/>
          </p:cNvSpPr>
          <p:nvPr/>
        </p:nvSpPr>
        <p:spPr bwMode="auto">
          <a:xfrm>
            <a:off x="1219200" y="4114800"/>
            <a:ext cx="969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600" dirty="0">
                <a:latin typeface="Arial" charset="0"/>
                <a:ea typeface="新細明體" pitchFamily="18" charset="-120"/>
              </a:rPr>
              <a:t>Clocked </a:t>
            </a:r>
          </a:p>
          <a:p>
            <a:r>
              <a:rPr lang="en-GB" altLang="zh-TW" sz="1600" dirty="0">
                <a:latin typeface="Arial" charset="0"/>
                <a:ea typeface="新細明體" pitchFamily="18" charset="-120"/>
              </a:rPr>
              <a:t>output</a:t>
            </a:r>
            <a:endParaRPr lang="en-GB" altLang="zh-TW" dirty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189419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57400"/>
            <a:ext cx="9144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zh-TW" altLang="en-GB" sz="1600" dirty="0">
                <a:ea typeface="新細明體" pitchFamily="18" charset="-120"/>
              </a:rPr>
              <a:t>1.</a:t>
            </a:r>
            <a:r>
              <a:rPr lang="en-GB" altLang="zh-TW" sz="1600" dirty="0">
                <a:ea typeface="新細明體" pitchFamily="18" charset="-120"/>
              </a:rPr>
              <a:t>Real time (</a:t>
            </a:r>
            <a:r>
              <a:rPr lang="zh-TW" altLang="en-US" sz="1600" dirty="0">
                <a:ea typeface="新細明體" pitchFamily="18" charset="-120"/>
              </a:rPr>
              <a:t>非時鐘輸出</a:t>
            </a:r>
            <a:r>
              <a:rPr lang="en-US" altLang="zh-TW" sz="1600" dirty="0">
                <a:ea typeface="新細明體" pitchFamily="18" charset="-120"/>
              </a:rPr>
              <a:t>)</a:t>
            </a:r>
            <a:endParaRPr lang="en-GB" altLang="zh-TW" sz="1600" dirty="0">
              <a:ea typeface="新細明體" pitchFamily="18" charset="-120"/>
            </a:endParaRPr>
          </a:p>
          <a:p>
            <a:pPr marL="0" indent="0">
              <a:buNone/>
            </a:pPr>
            <a:r>
              <a:rPr lang="zh-TW" altLang="en-US" sz="1600" dirty="0">
                <a:ea typeface="新細明體" pitchFamily="18" charset="-120"/>
              </a:rPr>
              <a:t>邊緣出現在任何地方！ （最高頻率）</a:t>
            </a:r>
            <a:endParaRPr lang="en-GB" altLang="zh-TW" dirty="0">
              <a:ea typeface="新細明體" pitchFamily="18" charset="-120"/>
            </a:endParaRPr>
          </a:p>
          <a:p>
            <a:endParaRPr lang="en-GB" altLang="zh-TW" dirty="0">
              <a:ea typeface="新細明體" pitchFamily="18" charset="-120"/>
            </a:endParaRPr>
          </a:p>
          <a:p>
            <a:endParaRPr lang="en-GB" altLang="zh-TW" dirty="0">
              <a:ea typeface="新細明體" pitchFamily="18" charset="-120"/>
            </a:endParaRPr>
          </a:p>
          <a:p>
            <a:endParaRPr lang="en-GB" altLang="zh-TW" dirty="0">
              <a:ea typeface="新細明體" pitchFamily="18" charset="-120"/>
            </a:endParaRPr>
          </a:p>
          <a:p>
            <a:endParaRPr lang="en-GB" altLang="zh-TW" dirty="0">
              <a:ea typeface="新細明體" pitchFamily="18" charset="-120"/>
            </a:endParaRPr>
          </a:p>
          <a:p>
            <a:endParaRPr lang="en-GB" altLang="zh-TW" dirty="0">
              <a:ea typeface="新細明體" pitchFamily="18" charset="-120"/>
            </a:endParaRPr>
          </a:p>
          <a:p>
            <a:endParaRPr lang="en-GB" altLang="zh-TW" dirty="0">
              <a:ea typeface="新細明體" pitchFamily="18" charset="-120"/>
            </a:endParaRPr>
          </a:p>
          <a:p>
            <a:endParaRPr lang="en-GB" altLang="zh-TW" dirty="0">
              <a:ea typeface="新細明體" pitchFamily="18" charset="-120"/>
            </a:endParaRPr>
          </a:p>
          <a:p>
            <a:endParaRPr lang="en-GB" altLang="zh-TW" dirty="0">
              <a:ea typeface="新細明體" pitchFamily="18" charset="-120"/>
            </a:endParaRPr>
          </a:p>
          <a:p>
            <a:pPr marL="0" indent="0">
              <a:buNone/>
            </a:pPr>
            <a:endParaRPr lang="en-GB" altLang="zh-TW" dirty="0">
              <a:ea typeface="新細明體" pitchFamily="18" charset="-120"/>
            </a:endParaRPr>
          </a:p>
          <a:p>
            <a:pPr marL="0" indent="0">
              <a:buNone/>
            </a:pPr>
            <a:r>
              <a:rPr lang="en-GB" altLang="zh-TW" sz="1800" dirty="0">
                <a:ea typeface="新細明體" pitchFamily="18" charset="-120"/>
              </a:rPr>
              <a:t>	</a:t>
            </a:r>
          </a:p>
          <a:p>
            <a:pPr marL="0" indent="0">
              <a:buNone/>
            </a:pPr>
            <a:r>
              <a:rPr lang="en-GB" altLang="zh-TW" sz="1600" u="sng" dirty="0">
                <a:ea typeface="新細明體" pitchFamily="18" charset="-120"/>
              </a:rPr>
              <a:t>Benefits</a:t>
            </a:r>
            <a:endParaRPr lang="en-GB" altLang="zh-TW" sz="1600" dirty="0">
              <a:ea typeface="新細明體" pitchFamily="18" charset="-120"/>
            </a:endParaRPr>
          </a:p>
          <a:p>
            <a:pPr marL="0" indent="0">
              <a:buNone/>
            </a:pPr>
            <a:r>
              <a:rPr lang="en-GB" altLang="zh-TW" sz="1600" dirty="0">
                <a:ea typeface="新細明體" pitchFamily="18" charset="-120"/>
              </a:rPr>
              <a:t>-</a:t>
            </a:r>
            <a:r>
              <a:rPr lang="zh-TW" altLang="en-US" sz="1600" dirty="0">
                <a:ea typeface="新細明體" pitchFamily="18" charset="-120"/>
              </a:rPr>
              <a:t>用戶可以將輸入頻率與最大速度相匹配，即他走得越慢，他需要的輸入就越慢</a:t>
            </a:r>
            <a:r>
              <a:rPr lang="en-GB" altLang="zh-TW" sz="1600" dirty="0">
                <a:ea typeface="新細明體" pitchFamily="18" charset="-120"/>
              </a:rPr>
              <a:t>.		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sz="2000">
                <a:ea typeface="新細明體" pitchFamily="18" charset="-120"/>
              </a:rPr>
              <a:t>Digital output types</a:t>
            </a:r>
            <a:r>
              <a:rPr lang="en-GB" altLang="zh-TW">
                <a:ea typeface="新細明體" pitchFamily="18" charset="-120"/>
              </a:rPr>
              <a:t>	</a:t>
            </a:r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2686050" y="2867025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2533650" y="5305425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V="1">
            <a:off x="7867650" y="2867025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4667250" y="5610225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GB" altLang="zh-TW" sz="1000" b="1">
                <a:latin typeface="Arial" charset="0"/>
                <a:ea typeface="新細明體" pitchFamily="18" charset="-120"/>
              </a:rPr>
              <a:t>Speed (m/s)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1619250" y="3781425"/>
            <a:ext cx="8556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latin typeface="Arial" charset="0"/>
                <a:ea typeface="新細明體" pitchFamily="18" charset="-120"/>
              </a:rPr>
              <a:t>Edge </a:t>
            </a:r>
          </a:p>
          <a:p>
            <a:r>
              <a:rPr lang="en-GB" altLang="zh-TW" sz="1000" b="1">
                <a:latin typeface="Arial" charset="0"/>
                <a:ea typeface="新細明體" pitchFamily="18" charset="-120"/>
              </a:rPr>
              <a:t>separation </a:t>
            </a:r>
          </a:p>
          <a:p>
            <a:r>
              <a:rPr lang="en-GB" altLang="zh-TW" sz="1000" b="1">
                <a:latin typeface="Arial" charset="0"/>
                <a:ea typeface="新細明體" pitchFamily="18" charset="-120"/>
              </a:rPr>
              <a:t>(µs)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2184400" y="5178425"/>
            <a:ext cx="403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0.01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67" name="Line 11"/>
          <p:cNvSpPr>
            <a:spLocks noChangeShapeType="1"/>
          </p:cNvSpPr>
          <p:nvPr/>
        </p:nvSpPr>
        <p:spPr bwMode="auto">
          <a:xfrm flipH="1">
            <a:off x="2533650" y="45434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68" name="Line 12"/>
          <p:cNvSpPr>
            <a:spLocks noChangeShapeType="1"/>
          </p:cNvSpPr>
          <p:nvPr/>
        </p:nvSpPr>
        <p:spPr bwMode="auto">
          <a:xfrm flipH="1">
            <a:off x="2533650" y="28670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69" name="Line 13"/>
          <p:cNvSpPr>
            <a:spLocks noChangeShapeType="1"/>
          </p:cNvSpPr>
          <p:nvPr/>
        </p:nvSpPr>
        <p:spPr bwMode="auto">
          <a:xfrm flipH="1">
            <a:off x="2533650" y="37052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2286000" y="2752725"/>
            <a:ext cx="307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10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2343150" y="35782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1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2228850" y="4429125"/>
            <a:ext cx="339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0.1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8096250" y="3781425"/>
            <a:ext cx="855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>
                <a:latin typeface="Arial" charset="0"/>
                <a:ea typeface="新細明體" pitchFamily="18" charset="-120"/>
              </a:rPr>
              <a:t>Frequency </a:t>
            </a:r>
          </a:p>
          <a:p>
            <a:r>
              <a:rPr lang="en-GB" altLang="zh-TW" sz="1000" b="1">
                <a:latin typeface="Arial" charset="0"/>
                <a:ea typeface="新細明體" pitchFamily="18" charset="-120"/>
              </a:rPr>
              <a:t>(MHz)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5074" name="Line 18"/>
          <p:cNvSpPr>
            <a:spLocks noChangeShapeType="1"/>
          </p:cNvSpPr>
          <p:nvPr/>
        </p:nvSpPr>
        <p:spPr bwMode="auto">
          <a:xfrm flipH="1">
            <a:off x="2609850" y="3476625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75" name="Line 19"/>
          <p:cNvSpPr>
            <a:spLocks noChangeShapeType="1"/>
          </p:cNvSpPr>
          <p:nvPr/>
        </p:nvSpPr>
        <p:spPr bwMode="auto">
          <a:xfrm>
            <a:off x="2686050" y="3476625"/>
            <a:ext cx="5181600" cy="16764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>
            <a:off x="2686050" y="53054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2514600" y="5457825"/>
            <a:ext cx="339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0.1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78" name="Line 22"/>
          <p:cNvSpPr>
            <a:spLocks noChangeShapeType="1"/>
          </p:cNvSpPr>
          <p:nvPr/>
        </p:nvSpPr>
        <p:spPr bwMode="auto">
          <a:xfrm>
            <a:off x="5200650" y="53054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79" name="Line 23"/>
          <p:cNvSpPr>
            <a:spLocks noChangeShapeType="1"/>
          </p:cNvSpPr>
          <p:nvPr/>
        </p:nvSpPr>
        <p:spPr bwMode="auto">
          <a:xfrm>
            <a:off x="7867650" y="53054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80" name="Line 24"/>
          <p:cNvSpPr>
            <a:spLocks noChangeShapeType="1"/>
          </p:cNvSpPr>
          <p:nvPr/>
        </p:nvSpPr>
        <p:spPr bwMode="auto">
          <a:xfrm>
            <a:off x="6572250" y="53054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81" name="Text Box 25"/>
          <p:cNvSpPr txBox="1">
            <a:spLocks noChangeArrowheads="1"/>
          </p:cNvSpPr>
          <p:nvPr/>
        </p:nvSpPr>
        <p:spPr bwMode="auto">
          <a:xfrm>
            <a:off x="7727950" y="5426075"/>
            <a:ext cx="307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10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82" name="Text Box 26"/>
          <p:cNvSpPr txBox="1">
            <a:spLocks noChangeArrowheads="1"/>
          </p:cNvSpPr>
          <p:nvPr/>
        </p:nvSpPr>
        <p:spPr bwMode="auto">
          <a:xfrm>
            <a:off x="5080000" y="54324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1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83" name="Text Box 27"/>
          <p:cNvSpPr txBox="1">
            <a:spLocks noChangeArrowheads="1"/>
          </p:cNvSpPr>
          <p:nvPr/>
        </p:nvSpPr>
        <p:spPr bwMode="auto">
          <a:xfrm>
            <a:off x="6457950" y="543877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5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84" name="Line 28"/>
          <p:cNvSpPr>
            <a:spLocks noChangeShapeType="1"/>
          </p:cNvSpPr>
          <p:nvPr/>
        </p:nvSpPr>
        <p:spPr bwMode="auto">
          <a:xfrm>
            <a:off x="7867650" y="37052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85" name="Text Box 29"/>
          <p:cNvSpPr txBox="1">
            <a:spLocks noChangeArrowheads="1"/>
          </p:cNvSpPr>
          <p:nvPr/>
        </p:nvSpPr>
        <p:spPr bwMode="auto">
          <a:xfrm>
            <a:off x="7991475" y="35909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1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86" name="Line 30"/>
          <p:cNvSpPr>
            <a:spLocks noChangeShapeType="1"/>
          </p:cNvSpPr>
          <p:nvPr/>
        </p:nvSpPr>
        <p:spPr bwMode="auto">
          <a:xfrm>
            <a:off x="7867650" y="51530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87" name="Text Box 31"/>
          <p:cNvSpPr txBox="1">
            <a:spLocks noChangeArrowheads="1"/>
          </p:cNvSpPr>
          <p:nvPr/>
        </p:nvSpPr>
        <p:spPr bwMode="auto">
          <a:xfrm>
            <a:off x="7972425" y="5019675"/>
            <a:ext cx="307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 dirty="0">
                <a:ea typeface="新細明體" pitchFamily="18" charset="-120"/>
              </a:rPr>
              <a:t>40</a:t>
            </a:r>
            <a:endParaRPr lang="zh-TW" altLang="en-GB" dirty="0">
              <a:ea typeface="新細明體" pitchFamily="18" charset="-120"/>
            </a:endParaRPr>
          </a:p>
        </p:txBody>
      </p:sp>
      <p:sp>
        <p:nvSpPr>
          <p:cNvPr id="45088" name="Line 32"/>
          <p:cNvSpPr>
            <a:spLocks noChangeShapeType="1"/>
          </p:cNvSpPr>
          <p:nvPr/>
        </p:nvSpPr>
        <p:spPr bwMode="auto">
          <a:xfrm>
            <a:off x="2686050" y="2867025"/>
            <a:ext cx="5181600" cy="167640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89" name="Line 33"/>
          <p:cNvSpPr>
            <a:spLocks noChangeShapeType="1"/>
          </p:cNvSpPr>
          <p:nvPr/>
        </p:nvSpPr>
        <p:spPr bwMode="auto">
          <a:xfrm>
            <a:off x="7867650" y="4543425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90" name="Text Box 34"/>
          <p:cNvSpPr txBox="1">
            <a:spLocks noChangeArrowheads="1"/>
          </p:cNvSpPr>
          <p:nvPr/>
        </p:nvSpPr>
        <p:spPr bwMode="auto">
          <a:xfrm>
            <a:off x="7972425" y="4419600"/>
            <a:ext cx="5619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10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91" name="Text Box 35"/>
          <p:cNvSpPr txBox="1">
            <a:spLocks noChangeArrowheads="1"/>
          </p:cNvSpPr>
          <p:nvPr/>
        </p:nvSpPr>
        <p:spPr bwMode="auto">
          <a:xfrm>
            <a:off x="2286000" y="3352800"/>
            <a:ext cx="3397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zh-TW" altLang="en-GB" sz="1000" b="1">
                <a:ea typeface="新細明體" pitchFamily="18" charset="-120"/>
              </a:rPr>
              <a:t>2.5</a:t>
            </a:r>
            <a:endParaRPr lang="zh-TW" altLang="en-GB">
              <a:ea typeface="新細明體" pitchFamily="18" charset="-120"/>
            </a:endParaRPr>
          </a:p>
        </p:txBody>
      </p:sp>
      <p:sp>
        <p:nvSpPr>
          <p:cNvPr id="45092" name="Line 36"/>
          <p:cNvSpPr>
            <a:spLocks noChangeShapeType="1"/>
          </p:cNvSpPr>
          <p:nvPr/>
        </p:nvSpPr>
        <p:spPr bwMode="auto">
          <a:xfrm>
            <a:off x="2686050" y="2943225"/>
            <a:ext cx="3905250" cy="1676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3524250" y="4391025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zh-TW" altLang="en-GB" sz="1000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4</a:t>
            </a:r>
            <a:r>
              <a:rPr lang="en-GB" altLang="zh-TW" sz="1000">
                <a:solidFill>
                  <a:schemeClr val="folHlink"/>
                </a:solidFill>
                <a:latin typeface="Arial" charset="0"/>
                <a:ea typeface="新細明體" pitchFamily="18" charset="-120"/>
              </a:rPr>
              <a:t>x theoretical (safety factor)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5094" name="Line 38"/>
          <p:cNvSpPr>
            <a:spLocks noChangeShapeType="1"/>
          </p:cNvSpPr>
          <p:nvPr/>
        </p:nvSpPr>
        <p:spPr bwMode="auto">
          <a:xfrm flipV="1">
            <a:off x="3905250" y="4010025"/>
            <a:ext cx="381000" cy="3810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95" name="Text Box 39"/>
          <p:cNvSpPr txBox="1">
            <a:spLocks noChangeArrowheads="1"/>
          </p:cNvSpPr>
          <p:nvPr/>
        </p:nvSpPr>
        <p:spPr bwMode="auto">
          <a:xfrm>
            <a:off x="6343650" y="4162425"/>
            <a:ext cx="68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GB" altLang="zh-TW" sz="1000">
                <a:solidFill>
                  <a:schemeClr val="hlink"/>
                </a:solidFill>
                <a:latin typeface="Arial" charset="0"/>
                <a:ea typeface="新細明體" pitchFamily="18" charset="-120"/>
              </a:rPr>
              <a:t>Actual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5096" name="Text Box 40"/>
          <p:cNvSpPr txBox="1">
            <a:spLocks noChangeArrowheads="1"/>
          </p:cNvSpPr>
          <p:nvPr/>
        </p:nvSpPr>
        <p:spPr bwMode="auto">
          <a:xfrm>
            <a:off x="5200650" y="3095625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GB" altLang="zh-TW" sz="1000">
                <a:solidFill>
                  <a:srgbClr val="008000"/>
                </a:solidFill>
                <a:latin typeface="Arial" charset="0"/>
                <a:ea typeface="新細明體" pitchFamily="18" charset="-120"/>
              </a:rPr>
              <a:t>Theoretical (1µm resolution)</a:t>
            </a:r>
            <a:endParaRPr lang="en-GB" altLang="zh-TW">
              <a:ea typeface="新細明體" pitchFamily="18" charset="-120"/>
            </a:endParaRPr>
          </a:p>
        </p:txBody>
      </p:sp>
      <p:sp>
        <p:nvSpPr>
          <p:cNvPr id="45097" name="Line 41"/>
          <p:cNvSpPr>
            <a:spLocks noChangeShapeType="1"/>
          </p:cNvSpPr>
          <p:nvPr/>
        </p:nvSpPr>
        <p:spPr bwMode="auto">
          <a:xfrm flipH="1">
            <a:off x="6038850" y="4314825"/>
            <a:ext cx="333375" cy="76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98" name="Line 42"/>
          <p:cNvSpPr>
            <a:spLocks noChangeShapeType="1"/>
          </p:cNvSpPr>
          <p:nvPr/>
        </p:nvSpPr>
        <p:spPr bwMode="auto">
          <a:xfrm flipH="1">
            <a:off x="4895850" y="3324225"/>
            <a:ext cx="304800" cy="22860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099" name="Text Box 43"/>
          <p:cNvSpPr txBox="1">
            <a:spLocks noChangeArrowheads="1"/>
          </p:cNvSpPr>
          <p:nvPr/>
        </p:nvSpPr>
        <p:spPr bwMode="auto">
          <a:xfrm>
            <a:off x="2362200" y="2286000"/>
            <a:ext cx="862013" cy="2540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en-GB" altLang="zh-TW" sz="1000" b="1" dirty="0">
                <a:solidFill>
                  <a:schemeClr val="hlink"/>
                </a:solidFill>
                <a:ea typeface="新細明體" pitchFamily="18" charset="-120"/>
              </a:rPr>
              <a:t>Interpolator</a:t>
            </a:r>
            <a:endParaRPr lang="en-GB" altLang="zh-TW" dirty="0">
              <a:ea typeface="新細明體" pitchFamily="18" charset="-120"/>
            </a:endParaRPr>
          </a:p>
        </p:txBody>
      </p:sp>
      <p:sp>
        <p:nvSpPr>
          <p:cNvPr id="45100" name="Line 44"/>
          <p:cNvSpPr>
            <a:spLocks noChangeShapeType="1"/>
          </p:cNvSpPr>
          <p:nvPr/>
        </p:nvSpPr>
        <p:spPr bwMode="auto">
          <a:xfrm>
            <a:off x="3352800" y="2438400"/>
            <a:ext cx="381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sp>
        <p:nvSpPr>
          <p:cNvPr id="45101" name="Line 45"/>
          <p:cNvSpPr>
            <a:spLocks noChangeShapeType="1"/>
          </p:cNvSpPr>
          <p:nvPr/>
        </p:nvSpPr>
        <p:spPr bwMode="auto">
          <a:xfrm>
            <a:off x="1905000" y="2438400"/>
            <a:ext cx="381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zh-TW" altLang="en-US"/>
          </a:p>
        </p:txBody>
      </p:sp>
      <p:grpSp>
        <p:nvGrpSpPr>
          <p:cNvPr id="45102" name="Group 46"/>
          <p:cNvGrpSpPr>
            <a:grpSpLocks/>
          </p:cNvGrpSpPr>
          <p:nvPr/>
        </p:nvGrpSpPr>
        <p:grpSpPr bwMode="auto">
          <a:xfrm>
            <a:off x="3810000" y="2209800"/>
            <a:ext cx="1371600" cy="152400"/>
            <a:chOff x="3312" y="1440"/>
            <a:chExt cx="864" cy="96"/>
          </a:xfrm>
        </p:grpSpPr>
        <p:sp>
          <p:nvSpPr>
            <p:cNvPr id="45103" name="Line 47"/>
            <p:cNvSpPr>
              <a:spLocks noChangeShapeType="1"/>
            </p:cNvSpPr>
            <p:nvPr/>
          </p:nvSpPr>
          <p:spPr bwMode="auto">
            <a:xfrm flipV="1">
              <a:off x="3456" y="1440"/>
              <a:ext cx="0" cy="96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04" name="Line 48"/>
            <p:cNvSpPr>
              <a:spLocks noChangeShapeType="1"/>
            </p:cNvSpPr>
            <p:nvPr/>
          </p:nvSpPr>
          <p:spPr bwMode="auto">
            <a:xfrm>
              <a:off x="3456" y="1440"/>
              <a:ext cx="144" cy="0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05" name="Line 49"/>
            <p:cNvSpPr>
              <a:spLocks noChangeShapeType="1"/>
            </p:cNvSpPr>
            <p:nvPr/>
          </p:nvSpPr>
          <p:spPr bwMode="auto">
            <a:xfrm>
              <a:off x="3600" y="1440"/>
              <a:ext cx="0" cy="96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06" name="Line 50"/>
            <p:cNvSpPr>
              <a:spLocks noChangeShapeType="1"/>
            </p:cNvSpPr>
            <p:nvPr/>
          </p:nvSpPr>
          <p:spPr bwMode="auto">
            <a:xfrm>
              <a:off x="3600" y="1536"/>
              <a:ext cx="144" cy="0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07" name="Line 51"/>
            <p:cNvSpPr>
              <a:spLocks noChangeShapeType="1"/>
            </p:cNvSpPr>
            <p:nvPr/>
          </p:nvSpPr>
          <p:spPr bwMode="auto">
            <a:xfrm>
              <a:off x="3744" y="1440"/>
              <a:ext cx="0" cy="96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08" name="Line 52"/>
            <p:cNvSpPr>
              <a:spLocks noChangeShapeType="1"/>
            </p:cNvSpPr>
            <p:nvPr/>
          </p:nvSpPr>
          <p:spPr bwMode="auto">
            <a:xfrm>
              <a:off x="3744" y="1440"/>
              <a:ext cx="144" cy="0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09" name="Line 53"/>
            <p:cNvSpPr>
              <a:spLocks noChangeShapeType="1"/>
            </p:cNvSpPr>
            <p:nvPr/>
          </p:nvSpPr>
          <p:spPr bwMode="auto">
            <a:xfrm>
              <a:off x="3888" y="1536"/>
              <a:ext cx="144" cy="0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10" name="Line 54"/>
            <p:cNvSpPr>
              <a:spLocks noChangeShapeType="1"/>
            </p:cNvSpPr>
            <p:nvPr/>
          </p:nvSpPr>
          <p:spPr bwMode="auto">
            <a:xfrm>
              <a:off x="4032" y="1440"/>
              <a:ext cx="144" cy="0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11" name="Line 55"/>
            <p:cNvSpPr>
              <a:spLocks noChangeShapeType="1"/>
            </p:cNvSpPr>
            <p:nvPr/>
          </p:nvSpPr>
          <p:spPr bwMode="auto">
            <a:xfrm>
              <a:off x="3888" y="1440"/>
              <a:ext cx="0" cy="96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12" name="Line 56"/>
            <p:cNvSpPr>
              <a:spLocks noChangeShapeType="1"/>
            </p:cNvSpPr>
            <p:nvPr/>
          </p:nvSpPr>
          <p:spPr bwMode="auto">
            <a:xfrm>
              <a:off x="4032" y="1440"/>
              <a:ext cx="0" cy="96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13" name="Line 57"/>
            <p:cNvSpPr>
              <a:spLocks noChangeShapeType="1"/>
            </p:cNvSpPr>
            <p:nvPr/>
          </p:nvSpPr>
          <p:spPr bwMode="auto">
            <a:xfrm>
              <a:off x="3312" y="1536"/>
              <a:ext cx="144" cy="0"/>
            </a:xfrm>
            <a:prstGeom prst="line">
              <a:avLst/>
            </a:prstGeom>
            <a:noFill/>
            <a:ln w="31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</p:grpSp>
      <p:grpSp>
        <p:nvGrpSpPr>
          <p:cNvPr id="45114" name="Group 58"/>
          <p:cNvGrpSpPr>
            <a:grpSpLocks/>
          </p:cNvGrpSpPr>
          <p:nvPr/>
        </p:nvGrpSpPr>
        <p:grpSpPr bwMode="auto">
          <a:xfrm>
            <a:off x="3924300" y="2438400"/>
            <a:ext cx="1371600" cy="152400"/>
            <a:chOff x="3312" y="1440"/>
            <a:chExt cx="864" cy="96"/>
          </a:xfrm>
        </p:grpSpPr>
        <p:sp>
          <p:nvSpPr>
            <p:cNvPr id="45115" name="Line 59"/>
            <p:cNvSpPr>
              <a:spLocks noChangeShapeType="1"/>
            </p:cNvSpPr>
            <p:nvPr/>
          </p:nvSpPr>
          <p:spPr bwMode="auto">
            <a:xfrm flipV="1">
              <a:off x="3456" y="1440"/>
              <a:ext cx="0" cy="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16" name="Line 60"/>
            <p:cNvSpPr>
              <a:spLocks noChangeShapeType="1"/>
            </p:cNvSpPr>
            <p:nvPr/>
          </p:nvSpPr>
          <p:spPr bwMode="auto">
            <a:xfrm>
              <a:off x="3456" y="1440"/>
              <a:ext cx="144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17" name="Line 61"/>
            <p:cNvSpPr>
              <a:spLocks noChangeShapeType="1"/>
            </p:cNvSpPr>
            <p:nvPr/>
          </p:nvSpPr>
          <p:spPr bwMode="auto">
            <a:xfrm>
              <a:off x="3600" y="1440"/>
              <a:ext cx="0" cy="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18" name="Line 62"/>
            <p:cNvSpPr>
              <a:spLocks noChangeShapeType="1"/>
            </p:cNvSpPr>
            <p:nvPr/>
          </p:nvSpPr>
          <p:spPr bwMode="auto">
            <a:xfrm>
              <a:off x="3600" y="1536"/>
              <a:ext cx="144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19" name="Line 63"/>
            <p:cNvSpPr>
              <a:spLocks noChangeShapeType="1"/>
            </p:cNvSpPr>
            <p:nvPr/>
          </p:nvSpPr>
          <p:spPr bwMode="auto">
            <a:xfrm>
              <a:off x="3744" y="1440"/>
              <a:ext cx="0" cy="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20" name="Line 64"/>
            <p:cNvSpPr>
              <a:spLocks noChangeShapeType="1"/>
            </p:cNvSpPr>
            <p:nvPr/>
          </p:nvSpPr>
          <p:spPr bwMode="auto">
            <a:xfrm>
              <a:off x="3744" y="1440"/>
              <a:ext cx="144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21" name="Line 65"/>
            <p:cNvSpPr>
              <a:spLocks noChangeShapeType="1"/>
            </p:cNvSpPr>
            <p:nvPr/>
          </p:nvSpPr>
          <p:spPr bwMode="auto">
            <a:xfrm>
              <a:off x="3888" y="1536"/>
              <a:ext cx="144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22" name="Line 66"/>
            <p:cNvSpPr>
              <a:spLocks noChangeShapeType="1"/>
            </p:cNvSpPr>
            <p:nvPr/>
          </p:nvSpPr>
          <p:spPr bwMode="auto">
            <a:xfrm>
              <a:off x="4032" y="1440"/>
              <a:ext cx="144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23" name="Line 67"/>
            <p:cNvSpPr>
              <a:spLocks noChangeShapeType="1"/>
            </p:cNvSpPr>
            <p:nvPr/>
          </p:nvSpPr>
          <p:spPr bwMode="auto">
            <a:xfrm>
              <a:off x="3888" y="1440"/>
              <a:ext cx="0" cy="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24" name="Line 68"/>
            <p:cNvSpPr>
              <a:spLocks noChangeShapeType="1"/>
            </p:cNvSpPr>
            <p:nvPr/>
          </p:nvSpPr>
          <p:spPr bwMode="auto">
            <a:xfrm>
              <a:off x="4032" y="1440"/>
              <a:ext cx="0" cy="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  <p:sp>
          <p:nvSpPr>
            <p:cNvPr id="45125" name="Line 69"/>
            <p:cNvSpPr>
              <a:spLocks noChangeShapeType="1"/>
            </p:cNvSpPr>
            <p:nvPr/>
          </p:nvSpPr>
          <p:spPr bwMode="auto">
            <a:xfrm>
              <a:off x="3312" y="1536"/>
              <a:ext cx="144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106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0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dirty="0"/>
              <a:t>差分輸出抗干擾</a:t>
            </a:r>
            <a:endParaRPr lang="en-US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844675"/>
            <a:ext cx="3856038" cy="1655763"/>
          </a:xfrm>
        </p:spPr>
        <p:txBody>
          <a:bodyPr/>
          <a:lstStyle/>
          <a:p>
            <a:pPr marL="0" indent="0" eaLnBrk="1" hangingPunct="1"/>
            <a:r>
              <a:rPr lang="zh-TW" altLang="en-US" sz="1800" dirty="0"/>
              <a:t>差分信號輸出（正負）</a:t>
            </a:r>
            <a:endParaRPr lang="en-US" sz="1800" dirty="0"/>
          </a:p>
          <a:p>
            <a:pPr marL="0" indent="0" eaLnBrk="1" hangingPunct="1"/>
            <a:endParaRPr lang="en-US" sz="1800" dirty="0"/>
          </a:p>
          <a:p>
            <a:pPr marL="0" indent="0" eaLnBrk="1" hangingPunct="1"/>
            <a:r>
              <a:rPr lang="zh-TW" altLang="en-US" sz="1800" dirty="0"/>
              <a:t>當一個從另一個中減去時，會產生   </a:t>
            </a:r>
            <a:endParaRPr lang="en-US" altLang="zh-TW" sz="1800" dirty="0"/>
          </a:p>
          <a:p>
            <a:pPr marL="0" indent="0" eaLnBrk="1" hangingPunct="1">
              <a:buNone/>
            </a:pPr>
            <a:r>
              <a:rPr lang="zh-TW" altLang="en-US" sz="1800" dirty="0"/>
              <a:t> 單個 </a:t>
            </a:r>
            <a:r>
              <a:rPr lang="en-US" altLang="zh-TW" sz="1800" dirty="0"/>
              <a:t>A </a:t>
            </a:r>
            <a:r>
              <a:rPr lang="zh-TW" altLang="en-US" sz="1800" dirty="0"/>
              <a:t>和 </a:t>
            </a:r>
            <a:r>
              <a:rPr lang="en-US" altLang="zh-TW" sz="1800" dirty="0"/>
              <a:t>B </a:t>
            </a:r>
            <a:r>
              <a:rPr lang="zh-TW" altLang="en-US" sz="1800" dirty="0"/>
              <a:t>信號</a:t>
            </a:r>
            <a:endParaRPr lang="en-US" sz="1800" dirty="0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1116013" y="4652963"/>
            <a:ext cx="7491412" cy="1309687"/>
            <a:chOff x="860" y="2931"/>
            <a:chExt cx="4719" cy="825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860" y="2931"/>
              <a:ext cx="1965" cy="396"/>
              <a:chOff x="860" y="2825"/>
              <a:chExt cx="1965" cy="396"/>
            </a:xfrm>
          </p:grpSpPr>
          <p:pic>
            <p:nvPicPr>
              <p:cNvPr id="19485" name="Picture 10" descr="quadrature dif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76909"/>
              <a:stretch>
                <a:fillRect/>
              </a:stretch>
            </p:blipFill>
            <p:spPr bwMode="auto">
              <a:xfrm>
                <a:off x="1124" y="2825"/>
                <a:ext cx="1701" cy="3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86" name="Text Box 11"/>
              <p:cNvSpPr txBox="1">
                <a:spLocks noChangeArrowheads="1"/>
              </p:cNvSpPr>
              <p:nvPr/>
            </p:nvSpPr>
            <p:spPr bwMode="auto">
              <a:xfrm>
                <a:off x="860" y="2898"/>
                <a:ext cx="314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A+</a:t>
                </a:r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880" y="3385"/>
              <a:ext cx="1941" cy="358"/>
              <a:chOff x="880" y="3571"/>
              <a:chExt cx="1941" cy="358"/>
            </a:xfrm>
          </p:grpSpPr>
          <p:pic>
            <p:nvPicPr>
              <p:cNvPr id="19483" name="Picture 13" descr="quadrature dif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50540" b="28566"/>
              <a:stretch>
                <a:fillRect/>
              </a:stretch>
            </p:blipFill>
            <p:spPr bwMode="auto">
              <a:xfrm>
                <a:off x="1120" y="3571"/>
                <a:ext cx="1701" cy="3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84" name="Text Box 14"/>
              <p:cNvSpPr txBox="1">
                <a:spLocks noChangeArrowheads="1"/>
              </p:cNvSpPr>
              <p:nvPr/>
            </p:nvSpPr>
            <p:spPr bwMode="auto">
              <a:xfrm>
                <a:off x="880" y="3625"/>
                <a:ext cx="274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A-</a:t>
                </a:r>
              </a:p>
            </p:txBody>
          </p:sp>
        </p:grpSp>
        <p:sp>
          <p:nvSpPr>
            <p:cNvPr id="19475" name="Text Box 15"/>
            <p:cNvSpPr txBox="1">
              <a:spLocks noChangeArrowheads="1"/>
            </p:cNvSpPr>
            <p:nvPr/>
          </p:nvSpPr>
          <p:spPr bwMode="auto">
            <a:xfrm>
              <a:off x="1990" y="3203"/>
              <a:ext cx="167" cy="250"/>
            </a:xfrm>
            <a:prstGeom prst="rect">
              <a:avLst/>
            </a:prstGeom>
            <a:noFill/>
            <a:ln w="28575" algn="ctr">
              <a:noFill/>
              <a:prstDash val="dash"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2000"/>
                <a:t>-</a:t>
              </a:r>
            </a:p>
          </p:txBody>
        </p:sp>
        <p:sp>
          <p:nvSpPr>
            <p:cNvPr id="19476" name="Text Box 16"/>
            <p:cNvSpPr txBox="1">
              <a:spLocks noChangeArrowheads="1"/>
            </p:cNvSpPr>
            <p:nvPr/>
          </p:nvSpPr>
          <p:spPr bwMode="auto">
            <a:xfrm>
              <a:off x="3036" y="3237"/>
              <a:ext cx="207" cy="250"/>
            </a:xfrm>
            <a:prstGeom prst="rect">
              <a:avLst/>
            </a:prstGeom>
            <a:noFill/>
            <a:ln w="28575" algn="ctr">
              <a:noFill/>
              <a:prstDash val="dash"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sz="2000"/>
                <a:t>=</a:t>
              </a:r>
            </a:p>
          </p:txBody>
        </p: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638" y="3113"/>
              <a:ext cx="1941" cy="396"/>
              <a:chOff x="3638" y="3186"/>
              <a:chExt cx="1941" cy="396"/>
            </a:xfrm>
          </p:grpSpPr>
          <p:pic>
            <p:nvPicPr>
              <p:cNvPr id="19481" name="Picture 18" descr="quadrature dif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76909"/>
              <a:stretch>
                <a:fillRect/>
              </a:stretch>
            </p:blipFill>
            <p:spPr bwMode="auto">
              <a:xfrm>
                <a:off x="3878" y="3186"/>
                <a:ext cx="1701" cy="3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82" name="Text Box 19"/>
              <p:cNvSpPr txBox="1">
                <a:spLocks noChangeArrowheads="1"/>
              </p:cNvSpPr>
              <p:nvPr/>
            </p:nvSpPr>
            <p:spPr bwMode="auto">
              <a:xfrm>
                <a:off x="3638" y="3259"/>
                <a:ext cx="221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A</a:t>
                </a:r>
              </a:p>
            </p:txBody>
          </p:sp>
        </p:grpSp>
        <p:sp>
          <p:nvSpPr>
            <p:cNvPr id="19478" name="Freeform 20"/>
            <p:cNvSpPr>
              <a:spLocks/>
            </p:cNvSpPr>
            <p:nvPr/>
          </p:nvSpPr>
          <p:spPr bwMode="auto">
            <a:xfrm>
              <a:off x="1626" y="2963"/>
              <a:ext cx="426" cy="138"/>
            </a:xfrm>
            <a:custGeom>
              <a:avLst/>
              <a:gdLst>
                <a:gd name="T0" fmla="*/ 0 w 426"/>
                <a:gd name="T1" fmla="*/ 75 h 138"/>
                <a:gd name="T2" fmla="*/ 9 w 426"/>
                <a:gd name="T3" fmla="*/ 54 h 138"/>
                <a:gd name="T4" fmla="*/ 24 w 426"/>
                <a:gd name="T5" fmla="*/ 30 h 138"/>
                <a:gd name="T6" fmla="*/ 24 w 426"/>
                <a:gd name="T7" fmla="*/ 12 h 138"/>
                <a:gd name="T8" fmla="*/ 33 w 426"/>
                <a:gd name="T9" fmla="*/ 60 h 138"/>
                <a:gd name="T10" fmla="*/ 36 w 426"/>
                <a:gd name="T11" fmla="*/ 93 h 138"/>
                <a:gd name="T12" fmla="*/ 54 w 426"/>
                <a:gd name="T13" fmla="*/ 78 h 138"/>
                <a:gd name="T14" fmla="*/ 81 w 426"/>
                <a:gd name="T15" fmla="*/ 36 h 138"/>
                <a:gd name="T16" fmla="*/ 93 w 426"/>
                <a:gd name="T17" fmla="*/ 138 h 138"/>
                <a:gd name="T18" fmla="*/ 111 w 426"/>
                <a:gd name="T19" fmla="*/ 99 h 138"/>
                <a:gd name="T20" fmla="*/ 114 w 426"/>
                <a:gd name="T21" fmla="*/ 69 h 138"/>
                <a:gd name="T22" fmla="*/ 114 w 426"/>
                <a:gd name="T23" fmla="*/ 90 h 138"/>
                <a:gd name="T24" fmla="*/ 150 w 426"/>
                <a:gd name="T25" fmla="*/ 0 h 138"/>
                <a:gd name="T26" fmla="*/ 183 w 426"/>
                <a:gd name="T27" fmla="*/ 135 h 138"/>
                <a:gd name="T28" fmla="*/ 225 w 426"/>
                <a:gd name="T29" fmla="*/ 63 h 138"/>
                <a:gd name="T30" fmla="*/ 252 w 426"/>
                <a:gd name="T31" fmla="*/ 42 h 138"/>
                <a:gd name="T32" fmla="*/ 273 w 426"/>
                <a:gd name="T33" fmla="*/ 114 h 138"/>
                <a:gd name="T34" fmla="*/ 300 w 426"/>
                <a:gd name="T35" fmla="*/ 57 h 138"/>
                <a:gd name="T36" fmla="*/ 306 w 426"/>
                <a:gd name="T37" fmla="*/ 105 h 138"/>
                <a:gd name="T38" fmla="*/ 312 w 426"/>
                <a:gd name="T39" fmla="*/ 120 h 138"/>
                <a:gd name="T40" fmla="*/ 345 w 426"/>
                <a:gd name="T41" fmla="*/ 81 h 138"/>
                <a:gd name="T42" fmla="*/ 375 w 426"/>
                <a:gd name="T43" fmla="*/ 69 h 138"/>
                <a:gd name="T44" fmla="*/ 378 w 426"/>
                <a:gd name="T45" fmla="*/ 90 h 138"/>
                <a:gd name="T46" fmla="*/ 426 w 426"/>
                <a:gd name="T47" fmla="*/ 75 h 1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26"/>
                <a:gd name="T73" fmla="*/ 0 h 138"/>
                <a:gd name="T74" fmla="*/ 426 w 426"/>
                <a:gd name="T75" fmla="*/ 138 h 1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26" h="138">
                  <a:moveTo>
                    <a:pt x="0" y="75"/>
                  </a:moveTo>
                  <a:cubicBezTo>
                    <a:pt x="4" y="58"/>
                    <a:pt x="0" y="67"/>
                    <a:pt x="9" y="54"/>
                  </a:cubicBezTo>
                  <a:cubicBezTo>
                    <a:pt x="14" y="46"/>
                    <a:pt x="24" y="30"/>
                    <a:pt x="24" y="30"/>
                  </a:cubicBezTo>
                  <a:cubicBezTo>
                    <a:pt x="22" y="24"/>
                    <a:pt x="21" y="7"/>
                    <a:pt x="24" y="12"/>
                  </a:cubicBezTo>
                  <a:cubicBezTo>
                    <a:pt x="30" y="23"/>
                    <a:pt x="30" y="47"/>
                    <a:pt x="33" y="60"/>
                  </a:cubicBezTo>
                  <a:cubicBezTo>
                    <a:pt x="34" y="71"/>
                    <a:pt x="32" y="83"/>
                    <a:pt x="36" y="93"/>
                  </a:cubicBezTo>
                  <a:cubicBezTo>
                    <a:pt x="36" y="93"/>
                    <a:pt x="45" y="88"/>
                    <a:pt x="54" y="78"/>
                  </a:cubicBezTo>
                  <a:cubicBezTo>
                    <a:pt x="65" y="65"/>
                    <a:pt x="76" y="52"/>
                    <a:pt x="81" y="36"/>
                  </a:cubicBezTo>
                  <a:cubicBezTo>
                    <a:pt x="86" y="68"/>
                    <a:pt x="83" y="109"/>
                    <a:pt x="93" y="138"/>
                  </a:cubicBezTo>
                  <a:cubicBezTo>
                    <a:pt x="98" y="124"/>
                    <a:pt x="105" y="112"/>
                    <a:pt x="111" y="99"/>
                  </a:cubicBezTo>
                  <a:cubicBezTo>
                    <a:pt x="113" y="89"/>
                    <a:pt x="129" y="40"/>
                    <a:pt x="114" y="69"/>
                  </a:cubicBezTo>
                  <a:cubicBezTo>
                    <a:pt x="113" y="74"/>
                    <a:pt x="99" y="113"/>
                    <a:pt x="114" y="90"/>
                  </a:cubicBezTo>
                  <a:cubicBezTo>
                    <a:pt x="123" y="48"/>
                    <a:pt x="125" y="31"/>
                    <a:pt x="150" y="0"/>
                  </a:cubicBezTo>
                  <a:cubicBezTo>
                    <a:pt x="162" y="37"/>
                    <a:pt x="146" y="110"/>
                    <a:pt x="183" y="135"/>
                  </a:cubicBezTo>
                  <a:cubicBezTo>
                    <a:pt x="192" y="111"/>
                    <a:pt x="206" y="82"/>
                    <a:pt x="225" y="63"/>
                  </a:cubicBezTo>
                  <a:cubicBezTo>
                    <a:pt x="233" y="55"/>
                    <a:pt x="252" y="42"/>
                    <a:pt x="252" y="42"/>
                  </a:cubicBezTo>
                  <a:cubicBezTo>
                    <a:pt x="266" y="65"/>
                    <a:pt x="265" y="90"/>
                    <a:pt x="273" y="114"/>
                  </a:cubicBezTo>
                  <a:cubicBezTo>
                    <a:pt x="284" y="95"/>
                    <a:pt x="290" y="76"/>
                    <a:pt x="300" y="57"/>
                  </a:cubicBezTo>
                  <a:cubicBezTo>
                    <a:pt x="302" y="73"/>
                    <a:pt x="303" y="89"/>
                    <a:pt x="306" y="105"/>
                  </a:cubicBezTo>
                  <a:cubicBezTo>
                    <a:pt x="307" y="110"/>
                    <a:pt x="307" y="119"/>
                    <a:pt x="312" y="120"/>
                  </a:cubicBezTo>
                  <a:cubicBezTo>
                    <a:pt x="317" y="121"/>
                    <a:pt x="336" y="87"/>
                    <a:pt x="345" y="81"/>
                  </a:cubicBezTo>
                  <a:cubicBezTo>
                    <a:pt x="355" y="66"/>
                    <a:pt x="364" y="46"/>
                    <a:pt x="375" y="69"/>
                  </a:cubicBezTo>
                  <a:cubicBezTo>
                    <a:pt x="376" y="76"/>
                    <a:pt x="373" y="85"/>
                    <a:pt x="378" y="90"/>
                  </a:cubicBezTo>
                  <a:cubicBezTo>
                    <a:pt x="382" y="94"/>
                    <a:pt x="419" y="75"/>
                    <a:pt x="426" y="75"/>
                  </a:cubicBezTo>
                </a:path>
              </a:pathLst>
            </a:custGeom>
            <a:noFill/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9479" name="Freeform 21"/>
            <p:cNvSpPr>
              <a:spLocks/>
            </p:cNvSpPr>
            <p:nvPr/>
          </p:nvSpPr>
          <p:spPr bwMode="auto">
            <a:xfrm>
              <a:off x="1610" y="3618"/>
              <a:ext cx="426" cy="138"/>
            </a:xfrm>
            <a:custGeom>
              <a:avLst/>
              <a:gdLst>
                <a:gd name="T0" fmla="*/ 0 w 426"/>
                <a:gd name="T1" fmla="*/ 75 h 138"/>
                <a:gd name="T2" fmla="*/ 9 w 426"/>
                <a:gd name="T3" fmla="*/ 54 h 138"/>
                <a:gd name="T4" fmla="*/ 24 w 426"/>
                <a:gd name="T5" fmla="*/ 30 h 138"/>
                <a:gd name="T6" fmla="*/ 24 w 426"/>
                <a:gd name="T7" fmla="*/ 12 h 138"/>
                <a:gd name="T8" fmla="*/ 33 w 426"/>
                <a:gd name="T9" fmla="*/ 60 h 138"/>
                <a:gd name="T10" fmla="*/ 36 w 426"/>
                <a:gd name="T11" fmla="*/ 93 h 138"/>
                <a:gd name="T12" fmla="*/ 54 w 426"/>
                <a:gd name="T13" fmla="*/ 78 h 138"/>
                <a:gd name="T14" fmla="*/ 81 w 426"/>
                <a:gd name="T15" fmla="*/ 36 h 138"/>
                <a:gd name="T16" fmla="*/ 93 w 426"/>
                <a:gd name="T17" fmla="*/ 138 h 138"/>
                <a:gd name="T18" fmla="*/ 111 w 426"/>
                <a:gd name="T19" fmla="*/ 99 h 138"/>
                <a:gd name="T20" fmla="*/ 114 w 426"/>
                <a:gd name="T21" fmla="*/ 69 h 138"/>
                <a:gd name="T22" fmla="*/ 114 w 426"/>
                <a:gd name="T23" fmla="*/ 90 h 138"/>
                <a:gd name="T24" fmla="*/ 150 w 426"/>
                <a:gd name="T25" fmla="*/ 0 h 138"/>
                <a:gd name="T26" fmla="*/ 183 w 426"/>
                <a:gd name="T27" fmla="*/ 135 h 138"/>
                <a:gd name="T28" fmla="*/ 225 w 426"/>
                <a:gd name="T29" fmla="*/ 63 h 138"/>
                <a:gd name="T30" fmla="*/ 252 w 426"/>
                <a:gd name="T31" fmla="*/ 42 h 138"/>
                <a:gd name="T32" fmla="*/ 273 w 426"/>
                <a:gd name="T33" fmla="*/ 114 h 138"/>
                <a:gd name="T34" fmla="*/ 300 w 426"/>
                <a:gd name="T35" fmla="*/ 57 h 138"/>
                <a:gd name="T36" fmla="*/ 306 w 426"/>
                <a:gd name="T37" fmla="*/ 105 h 138"/>
                <a:gd name="T38" fmla="*/ 312 w 426"/>
                <a:gd name="T39" fmla="*/ 120 h 138"/>
                <a:gd name="T40" fmla="*/ 345 w 426"/>
                <a:gd name="T41" fmla="*/ 81 h 138"/>
                <a:gd name="T42" fmla="*/ 375 w 426"/>
                <a:gd name="T43" fmla="*/ 69 h 138"/>
                <a:gd name="T44" fmla="*/ 378 w 426"/>
                <a:gd name="T45" fmla="*/ 90 h 138"/>
                <a:gd name="T46" fmla="*/ 426 w 426"/>
                <a:gd name="T47" fmla="*/ 75 h 1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26"/>
                <a:gd name="T73" fmla="*/ 0 h 138"/>
                <a:gd name="T74" fmla="*/ 426 w 426"/>
                <a:gd name="T75" fmla="*/ 138 h 1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26" h="138">
                  <a:moveTo>
                    <a:pt x="0" y="75"/>
                  </a:moveTo>
                  <a:cubicBezTo>
                    <a:pt x="4" y="58"/>
                    <a:pt x="0" y="67"/>
                    <a:pt x="9" y="54"/>
                  </a:cubicBezTo>
                  <a:cubicBezTo>
                    <a:pt x="14" y="46"/>
                    <a:pt x="24" y="30"/>
                    <a:pt x="24" y="30"/>
                  </a:cubicBezTo>
                  <a:cubicBezTo>
                    <a:pt x="22" y="24"/>
                    <a:pt x="21" y="7"/>
                    <a:pt x="24" y="12"/>
                  </a:cubicBezTo>
                  <a:cubicBezTo>
                    <a:pt x="30" y="23"/>
                    <a:pt x="30" y="47"/>
                    <a:pt x="33" y="60"/>
                  </a:cubicBezTo>
                  <a:cubicBezTo>
                    <a:pt x="34" y="71"/>
                    <a:pt x="32" y="83"/>
                    <a:pt x="36" y="93"/>
                  </a:cubicBezTo>
                  <a:cubicBezTo>
                    <a:pt x="36" y="93"/>
                    <a:pt x="45" y="88"/>
                    <a:pt x="54" y="78"/>
                  </a:cubicBezTo>
                  <a:cubicBezTo>
                    <a:pt x="65" y="65"/>
                    <a:pt x="76" y="52"/>
                    <a:pt x="81" y="36"/>
                  </a:cubicBezTo>
                  <a:cubicBezTo>
                    <a:pt x="86" y="68"/>
                    <a:pt x="83" y="109"/>
                    <a:pt x="93" y="138"/>
                  </a:cubicBezTo>
                  <a:cubicBezTo>
                    <a:pt x="98" y="124"/>
                    <a:pt x="105" y="112"/>
                    <a:pt x="111" y="99"/>
                  </a:cubicBezTo>
                  <a:cubicBezTo>
                    <a:pt x="113" y="89"/>
                    <a:pt x="129" y="40"/>
                    <a:pt x="114" y="69"/>
                  </a:cubicBezTo>
                  <a:cubicBezTo>
                    <a:pt x="113" y="74"/>
                    <a:pt x="99" y="113"/>
                    <a:pt x="114" y="90"/>
                  </a:cubicBezTo>
                  <a:cubicBezTo>
                    <a:pt x="123" y="48"/>
                    <a:pt x="125" y="31"/>
                    <a:pt x="150" y="0"/>
                  </a:cubicBezTo>
                  <a:cubicBezTo>
                    <a:pt x="162" y="37"/>
                    <a:pt x="146" y="110"/>
                    <a:pt x="183" y="135"/>
                  </a:cubicBezTo>
                  <a:cubicBezTo>
                    <a:pt x="192" y="111"/>
                    <a:pt x="206" y="82"/>
                    <a:pt x="225" y="63"/>
                  </a:cubicBezTo>
                  <a:cubicBezTo>
                    <a:pt x="233" y="55"/>
                    <a:pt x="252" y="42"/>
                    <a:pt x="252" y="42"/>
                  </a:cubicBezTo>
                  <a:cubicBezTo>
                    <a:pt x="266" y="65"/>
                    <a:pt x="265" y="90"/>
                    <a:pt x="273" y="114"/>
                  </a:cubicBezTo>
                  <a:cubicBezTo>
                    <a:pt x="284" y="95"/>
                    <a:pt x="290" y="76"/>
                    <a:pt x="300" y="57"/>
                  </a:cubicBezTo>
                  <a:cubicBezTo>
                    <a:pt x="302" y="73"/>
                    <a:pt x="303" y="89"/>
                    <a:pt x="306" y="105"/>
                  </a:cubicBezTo>
                  <a:cubicBezTo>
                    <a:pt x="307" y="110"/>
                    <a:pt x="307" y="119"/>
                    <a:pt x="312" y="120"/>
                  </a:cubicBezTo>
                  <a:cubicBezTo>
                    <a:pt x="317" y="121"/>
                    <a:pt x="336" y="87"/>
                    <a:pt x="345" y="81"/>
                  </a:cubicBezTo>
                  <a:cubicBezTo>
                    <a:pt x="355" y="66"/>
                    <a:pt x="364" y="46"/>
                    <a:pt x="375" y="69"/>
                  </a:cubicBezTo>
                  <a:cubicBezTo>
                    <a:pt x="376" y="76"/>
                    <a:pt x="373" y="85"/>
                    <a:pt x="378" y="90"/>
                  </a:cubicBezTo>
                  <a:cubicBezTo>
                    <a:pt x="382" y="94"/>
                    <a:pt x="419" y="75"/>
                    <a:pt x="426" y="75"/>
                  </a:cubicBezTo>
                </a:path>
              </a:pathLst>
            </a:custGeom>
            <a:noFill/>
            <a:ln w="127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9480" name="Line 22"/>
            <p:cNvSpPr>
              <a:spLocks noChangeShapeType="1"/>
            </p:cNvSpPr>
            <p:nvPr/>
          </p:nvSpPr>
          <p:spPr bwMode="auto">
            <a:xfrm>
              <a:off x="4368" y="3203"/>
              <a:ext cx="429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5508625" y="1557338"/>
            <a:ext cx="3113088" cy="2835275"/>
            <a:chOff x="3618" y="996"/>
            <a:chExt cx="1961" cy="1786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3618" y="996"/>
              <a:ext cx="1961" cy="827"/>
              <a:chOff x="3618" y="996"/>
              <a:chExt cx="1961" cy="827"/>
            </a:xfrm>
          </p:grpSpPr>
          <p:pic>
            <p:nvPicPr>
              <p:cNvPr id="19470" name="Picture 6" descr="quadrature dif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54935"/>
              <a:stretch>
                <a:fillRect/>
              </a:stretch>
            </p:blipFill>
            <p:spPr bwMode="auto">
              <a:xfrm>
                <a:off x="3878" y="996"/>
                <a:ext cx="1701" cy="7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71" name="Text Box 7"/>
              <p:cNvSpPr txBox="1">
                <a:spLocks noChangeArrowheads="1"/>
              </p:cNvSpPr>
              <p:nvPr/>
            </p:nvSpPr>
            <p:spPr bwMode="auto">
              <a:xfrm>
                <a:off x="3618" y="1165"/>
                <a:ext cx="314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A+</a:t>
                </a:r>
              </a:p>
            </p:txBody>
          </p:sp>
          <p:sp>
            <p:nvSpPr>
              <p:cNvPr id="19472" name="Text Box 8"/>
              <p:cNvSpPr txBox="1">
                <a:spLocks noChangeArrowheads="1"/>
              </p:cNvSpPr>
              <p:nvPr/>
            </p:nvSpPr>
            <p:spPr bwMode="auto">
              <a:xfrm>
                <a:off x="3618" y="1573"/>
                <a:ext cx="314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B+</a:t>
                </a:r>
              </a:p>
            </p:txBody>
          </p:sp>
        </p:grpSp>
        <p:grpSp>
          <p:nvGrpSpPr>
            <p:cNvPr id="8" name="Group 23"/>
            <p:cNvGrpSpPr>
              <a:grpSpLocks/>
            </p:cNvGrpSpPr>
            <p:nvPr/>
          </p:nvGrpSpPr>
          <p:grpSpPr bwMode="auto">
            <a:xfrm>
              <a:off x="3638" y="1982"/>
              <a:ext cx="1941" cy="800"/>
              <a:chOff x="3638" y="1982"/>
              <a:chExt cx="1941" cy="800"/>
            </a:xfrm>
          </p:grpSpPr>
          <p:sp>
            <p:nvSpPr>
              <p:cNvPr id="19467" name="Text Box 24"/>
              <p:cNvSpPr txBox="1">
                <a:spLocks noChangeArrowheads="1"/>
              </p:cNvSpPr>
              <p:nvPr/>
            </p:nvSpPr>
            <p:spPr bwMode="auto">
              <a:xfrm>
                <a:off x="3638" y="1982"/>
                <a:ext cx="274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A-</a:t>
                </a:r>
              </a:p>
            </p:txBody>
          </p:sp>
          <p:sp>
            <p:nvSpPr>
              <p:cNvPr id="19468" name="Text Box 25"/>
              <p:cNvSpPr txBox="1">
                <a:spLocks noChangeArrowheads="1"/>
              </p:cNvSpPr>
              <p:nvPr/>
            </p:nvSpPr>
            <p:spPr bwMode="auto">
              <a:xfrm>
                <a:off x="3638" y="2391"/>
                <a:ext cx="274" cy="250"/>
              </a:xfrm>
              <a:prstGeom prst="rect">
                <a:avLst/>
              </a:prstGeom>
              <a:noFill/>
              <a:ln w="28575" algn="ctr">
                <a:noFill/>
                <a:prstDash val="dash"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sz="2000"/>
                  <a:t>B-</a:t>
                </a:r>
              </a:p>
            </p:txBody>
          </p:sp>
          <p:pic>
            <p:nvPicPr>
              <p:cNvPr id="19469" name="Picture 26" descr="quadrature dif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54935"/>
              <a:stretch>
                <a:fillRect/>
              </a:stretch>
            </p:blipFill>
            <p:spPr bwMode="auto">
              <a:xfrm>
                <a:off x="3878" y="2011"/>
                <a:ext cx="1701" cy="7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86044" name="Text Box 28"/>
          <p:cNvSpPr txBox="1">
            <a:spLocks noChangeArrowheads="1"/>
          </p:cNvSpPr>
          <p:nvPr/>
        </p:nvSpPr>
        <p:spPr bwMode="auto">
          <a:xfrm>
            <a:off x="971550" y="3644900"/>
            <a:ext cx="3527425" cy="64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20000"/>
              </a:spcBef>
            </a:pPr>
            <a:r>
              <a:rPr lang="zh-TW" altLang="en-US" b="1" dirty="0"/>
              <a:t>這提高了抗噪性，因為雜訊被線路接收器拒絕</a:t>
            </a:r>
            <a:endParaRPr lang="en-GB" sz="1800" dirty="0"/>
          </a:p>
        </p:txBody>
      </p:sp>
      <p:sp>
        <p:nvSpPr>
          <p:cNvPr id="86045" name="Text Box 29"/>
          <p:cNvSpPr txBox="1">
            <a:spLocks noChangeArrowheads="1"/>
          </p:cNvSpPr>
          <p:nvPr/>
        </p:nvSpPr>
        <p:spPr bwMode="auto">
          <a:xfrm>
            <a:off x="1547813" y="6086475"/>
            <a:ext cx="712787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zh-TW" altLang="en-US" b="1" u="sng" dirty="0"/>
              <a:t>這就是信號以不同方式傳輸的原因</a:t>
            </a:r>
            <a:endParaRPr lang="en-GB" sz="1800" b="1" u="sng" dirty="0"/>
          </a:p>
        </p:txBody>
      </p:sp>
    </p:spTree>
    <p:extLst>
      <p:ext uri="{BB962C8B-B14F-4D97-AF65-F5344CB8AC3E}">
        <p14:creationId xmlns:p14="http://schemas.microsoft.com/office/powerpoint/2010/main" val="167587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44" grpId="0"/>
      <p:bldP spid="8604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75779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TW" altLang="en-US">
                <a:solidFill>
                  <a:srgbClr val="0C0C0C"/>
                </a:solidFill>
              </a:rPr>
              <a:t>雙屏蔽線：</a:t>
            </a:r>
            <a:endParaRPr lang="en-US" altLang="zh-TW">
              <a:solidFill>
                <a:srgbClr val="0C0C0C"/>
              </a:solidFill>
            </a:endParaRPr>
          </a:p>
          <a:p>
            <a:r>
              <a:rPr lang="zh-TW" altLang="en-US">
                <a:solidFill>
                  <a:srgbClr val="0C0C0C"/>
                </a:solidFill>
              </a:rPr>
              <a:t>內屏蔽接 </a:t>
            </a:r>
            <a:r>
              <a:rPr lang="en-US" altLang="zh-TW">
                <a:solidFill>
                  <a:srgbClr val="0C0C0C"/>
                </a:solidFill>
              </a:rPr>
              <a:t>0</a:t>
            </a:r>
            <a:r>
              <a:rPr lang="zh-TW" altLang="en-US">
                <a:solidFill>
                  <a:srgbClr val="0C0C0C"/>
                </a:solidFill>
              </a:rPr>
              <a:t> </a:t>
            </a:r>
            <a:r>
              <a:rPr lang="en-US" altLang="zh-TW">
                <a:solidFill>
                  <a:srgbClr val="0C0C0C"/>
                </a:solidFill>
              </a:rPr>
              <a:t>Volt</a:t>
            </a:r>
          </a:p>
          <a:p>
            <a:r>
              <a:rPr lang="zh-TW" altLang="en-US">
                <a:solidFill>
                  <a:srgbClr val="0C0C0C"/>
                </a:solidFill>
              </a:rPr>
              <a:t>外屏蔽接地</a:t>
            </a:r>
            <a:endParaRPr lang="en-US" altLang="zh-TW">
              <a:solidFill>
                <a:srgbClr val="0C0C0C"/>
              </a:solidFill>
            </a:endParaRPr>
          </a:p>
          <a:p>
            <a:r>
              <a:rPr lang="zh-TW" altLang="en-US">
                <a:solidFill>
                  <a:srgbClr val="0C0C0C"/>
                </a:solidFill>
              </a:rPr>
              <a:t>功能：防止雜訊抗干擾</a:t>
            </a:r>
          </a:p>
        </p:txBody>
      </p:sp>
      <p:pic>
        <p:nvPicPr>
          <p:cNvPr id="757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4286250"/>
            <a:ext cx="59944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643063"/>
            <a:ext cx="233362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6744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599"/>
            <a:ext cx="5579131" cy="476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內容版面配置區 2"/>
          <p:cNvSpPr txBox="1">
            <a:spLocks/>
          </p:cNvSpPr>
          <p:nvPr/>
        </p:nvSpPr>
        <p:spPr>
          <a:xfrm>
            <a:off x="5764044" y="2667000"/>
            <a:ext cx="3810000" cy="685800"/>
          </a:xfrm>
          <a:prstGeom prst="rect">
            <a:avLst/>
          </a:prstGeom>
        </p:spPr>
        <p:txBody>
          <a:bodyPr/>
          <a:lstStyle>
            <a:lvl1pPr marL="193675" indent="-19367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7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860425" indent="-103188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146175" indent="-952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4pPr>
            <a:lvl5pPr marL="14351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18923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3495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28067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2639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zh-TW" altLang="en-US" sz="6000" b="1" kern="0" dirty="0">
                <a:solidFill>
                  <a:schemeClr val="accent1"/>
                </a:solidFill>
                <a:latin typeface="+mn-ea"/>
              </a:rPr>
              <a:t>細分誤差</a:t>
            </a:r>
            <a:endParaRPr lang="en-US" altLang="zh-TW" sz="6000" b="1" kern="0" dirty="0">
              <a:solidFill>
                <a:schemeClr val="accent1"/>
              </a:solidFill>
              <a:latin typeface="+mn-ea"/>
            </a:endParaRPr>
          </a:p>
          <a:p>
            <a:pPr marL="0" indent="0">
              <a:buNone/>
            </a:pPr>
            <a:r>
              <a:rPr lang="en-US" altLang="zh-TW" b="1" kern="0" dirty="0">
                <a:solidFill>
                  <a:schemeClr val="accent1"/>
                </a:solidFill>
                <a:latin typeface="+mn-ea"/>
              </a:rPr>
              <a:t>SDE</a:t>
            </a:r>
            <a:r>
              <a:rPr lang="zh-TW" altLang="en-US" b="1" kern="0" dirty="0">
                <a:solidFill>
                  <a:schemeClr val="accent1"/>
                </a:solidFill>
                <a:latin typeface="+mn-ea"/>
              </a:rPr>
              <a:t> </a:t>
            </a:r>
            <a:r>
              <a:rPr lang="en-US" altLang="zh-TW" b="1" kern="0" dirty="0">
                <a:solidFill>
                  <a:schemeClr val="accent1"/>
                </a:solidFill>
                <a:latin typeface="+mn-ea"/>
              </a:rPr>
              <a:t>(Sub-Division Error)</a:t>
            </a:r>
          </a:p>
          <a:p>
            <a:pPr marL="0" indent="0">
              <a:buNone/>
            </a:pPr>
            <a:endParaRPr lang="en-US" altLang="zh-TW" sz="6000" b="1" kern="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67400" y="4800600"/>
            <a:ext cx="3124200" cy="1200329"/>
          </a:xfrm>
          <a:prstGeom prst="rect">
            <a:avLst/>
          </a:prstGeom>
          <a:ln w="158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TW" b="1" dirty="0">
                <a:latin typeface="Arial" panose="020B0604020202020204" pitchFamily="34" charset="0"/>
              </a:rPr>
              <a:t>RG2 : </a:t>
            </a:r>
            <a:r>
              <a:rPr lang="en-US" altLang="zh-TW" dirty="0">
                <a:latin typeface="ArialMT"/>
              </a:rPr>
              <a:t>Typically ±0.15 </a:t>
            </a:r>
            <a:r>
              <a:rPr lang="en-US" altLang="zh-TW" dirty="0" err="1">
                <a:latin typeface="ArialMT"/>
              </a:rPr>
              <a:t>μm</a:t>
            </a:r>
            <a:r>
              <a:rPr lang="en-US" altLang="zh-TW" dirty="0">
                <a:latin typeface="ArialMT"/>
              </a:rPr>
              <a:t>.</a:t>
            </a:r>
          </a:p>
          <a:p>
            <a:r>
              <a:rPr lang="en-US" altLang="zh-TW" b="1" dirty="0">
                <a:latin typeface="Arial" panose="020B0604020202020204" pitchFamily="34" charset="0"/>
              </a:rPr>
              <a:t>RG4 : </a:t>
            </a:r>
            <a:r>
              <a:rPr lang="en-US" altLang="zh-TW" dirty="0">
                <a:latin typeface="ArialMT"/>
              </a:rPr>
              <a:t>Typically ±0.3 </a:t>
            </a:r>
            <a:r>
              <a:rPr lang="el-GR" altLang="zh-TW" dirty="0">
                <a:latin typeface="ArialMT"/>
              </a:rPr>
              <a:t>μ</a:t>
            </a:r>
            <a:r>
              <a:rPr lang="en-US" altLang="zh-TW" dirty="0">
                <a:latin typeface="ArialMT"/>
              </a:rPr>
              <a:t>m</a:t>
            </a:r>
          </a:p>
          <a:p>
            <a:r>
              <a:rPr lang="en-US" altLang="zh-TW" b="1" dirty="0">
                <a:latin typeface="Arial" panose="020B0604020202020204" pitchFamily="34" charset="0"/>
              </a:rPr>
              <a:t>Tonic : </a:t>
            </a:r>
            <a:r>
              <a:rPr lang="en-US" altLang="zh-TW" dirty="0">
                <a:latin typeface="ArialMT"/>
              </a:rPr>
              <a:t>Typically ±30 nm</a:t>
            </a:r>
          </a:p>
          <a:p>
            <a:r>
              <a:rPr lang="en-US" altLang="zh-TW" b="1" dirty="0" err="1">
                <a:latin typeface="Arial" panose="020B0604020202020204" pitchFamily="34" charset="0"/>
              </a:rPr>
              <a:t>SiGNUM</a:t>
            </a:r>
            <a:r>
              <a:rPr lang="en-US" altLang="zh-TW" b="1" dirty="0">
                <a:latin typeface="Arial" panose="020B0604020202020204" pitchFamily="34" charset="0"/>
              </a:rPr>
              <a:t> : </a:t>
            </a:r>
            <a:r>
              <a:rPr lang="en-US" altLang="zh-TW" dirty="0">
                <a:latin typeface="ArialMT"/>
              </a:rPr>
              <a:t>Typically ±30 nm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28769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2800" dirty="0"/>
              <a:t>編碼器的功能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Servo control system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Encoder feedback the position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00800" y="152400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24333" y="2214532"/>
            <a:ext cx="776780" cy="30777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User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16373" y="2104866"/>
            <a:ext cx="2380768" cy="5232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Controller / driver : Siemens</a:t>
            </a:r>
          </a:p>
          <a:p>
            <a:r>
              <a:rPr lang="en-US" sz="1400" dirty="0"/>
              <a:t>Mitsubishi, </a:t>
            </a:r>
            <a:r>
              <a:rPr lang="en-US" sz="1400" dirty="0" err="1"/>
              <a:t>Yaskawa</a:t>
            </a:r>
            <a:r>
              <a:rPr lang="en-US" sz="1400" dirty="0"/>
              <a:t>…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423" y="3281683"/>
            <a:ext cx="810513" cy="6107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919" y="4830401"/>
            <a:ext cx="2398244" cy="16204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2411" y="4694807"/>
            <a:ext cx="2959252" cy="106685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6373" y="3073063"/>
            <a:ext cx="6028325" cy="16623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837" y="4557623"/>
            <a:ext cx="2231811" cy="13720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22844" y="2069403"/>
            <a:ext cx="920499" cy="5232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Servo device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67240" y="2196908"/>
            <a:ext cx="958197" cy="30777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Encoder </a:t>
            </a:r>
          </a:p>
        </p:txBody>
      </p:sp>
      <p:cxnSp>
        <p:nvCxnSpPr>
          <p:cNvPr id="21" name="Straight Arrow Connector 20"/>
          <p:cNvCxnSpPr>
            <a:stCxn id="9" idx="3"/>
            <a:endCxn id="11" idx="1"/>
          </p:cNvCxnSpPr>
          <p:nvPr/>
        </p:nvCxnSpPr>
        <p:spPr bwMode="auto">
          <a:xfrm flipV="1">
            <a:off x="1801113" y="2366476"/>
            <a:ext cx="515260" cy="1945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4697141" y="2366476"/>
            <a:ext cx="515260" cy="1945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6153786" y="2384315"/>
            <a:ext cx="515260" cy="1945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 flipV="1">
            <a:off x="3506016" y="2937858"/>
            <a:ext cx="3639582" cy="12560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Arrow Connector 27"/>
          <p:cNvCxnSpPr>
            <a:stCxn id="19" idx="2"/>
          </p:cNvCxnSpPr>
          <p:nvPr/>
        </p:nvCxnSpPr>
        <p:spPr bwMode="auto">
          <a:xfrm>
            <a:off x="7146339" y="2504685"/>
            <a:ext cx="185" cy="460457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flipV="1">
            <a:off x="3506757" y="2642861"/>
            <a:ext cx="0" cy="322029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05772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zh-TW" altLang="en-US" sz="1800">
                <a:solidFill>
                  <a:srgbClr val="0C0C0C"/>
                </a:solidFill>
              </a:rPr>
              <a:t>智慧型信號處理以達最佳系統效能 </a:t>
            </a:r>
            <a:r>
              <a:rPr lang="en-US" altLang="zh-TW" sz="1800">
                <a:solidFill>
                  <a:srgbClr val="0C0C0C"/>
                </a:solidFill>
              </a:rPr>
              <a:t>:</a:t>
            </a:r>
          </a:p>
          <a:p>
            <a:r>
              <a:rPr lang="zh-TW" altLang="en-US" sz="1800">
                <a:solidFill>
                  <a:srgbClr val="0C0C0C"/>
                </a:solidFill>
              </a:rPr>
              <a:t>自動增益控制 </a:t>
            </a:r>
            <a:r>
              <a:rPr lang="en-US" altLang="zh-TW" sz="1800">
                <a:solidFill>
                  <a:srgbClr val="0C0C0C"/>
                </a:solidFill>
              </a:rPr>
              <a:t>(AGC) – </a:t>
            </a:r>
            <a:r>
              <a:rPr lang="zh-TW" altLang="en-US" sz="1800">
                <a:solidFill>
                  <a:srgbClr val="0C0C0C"/>
                </a:solidFill>
              </a:rPr>
              <a:t>提高信號穩定度</a:t>
            </a:r>
            <a:endParaRPr lang="en-US" altLang="zh-TW" sz="1800">
              <a:solidFill>
                <a:srgbClr val="0C0C0C"/>
              </a:solidFill>
            </a:endParaRPr>
          </a:p>
          <a:p>
            <a:r>
              <a:rPr lang="zh-TW" altLang="en-US" sz="1800">
                <a:solidFill>
                  <a:srgbClr val="0C0C0C"/>
                </a:solidFill>
              </a:rPr>
              <a:t>自動偏移控制 </a:t>
            </a:r>
            <a:r>
              <a:rPr lang="en-US" altLang="zh-TW" sz="1800">
                <a:solidFill>
                  <a:srgbClr val="0C0C0C"/>
                </a:solidFill>
              </a:rPr>
              <a:t>(AOC) – </a:t>
            </a:r>
            <a:r>
              <a:rPr lang="zh-TW" altLang="en-US" sz="1800">
                <a:solidFill>
                  <a:srgbClr val="0C0C0C"/>
                </a:solidFill>
              </a:rPr>
              <a:t>降低周期性誤差</a:t>
            </a:r>
            <a:endParaRPr lang="en-US" altLang="zh-TW" sz="1800">
              <a:solidFill>
                <a:srgbClr val="0C0C0C"/>
              </a:solidFill>
            </a:endParaRPr>
          </a:p>
          <a:p>
            <a:r>
              <a:rPr lang="zh-TW" altLang="en-US" sz="1800">
                <a:solidFill>
                  <a:srgbClr val="0C0C0C"/>
                </a:solidFill>
              </a:rPr>
              <a:t>自動平衡控制 </a:t>
            </a:r>
            <a:r>
              <a:rPr lang="en-US" altLang="zh-TW" sz="1800">
                <a:solidFill>
                  <a:srgbClr val="0C0C0C"/>
                </a:solidFill>
              </a:rPr>
              <a:t>(ABC) –</a:t>
            </a:r>
            <a:r>
              <a:rPr lang="zh-TW" altLang="en-US" sz="1800">
                <a:solidFill>
                  <a:srgbClr val="0C0C0C"/>
                </a:solidFill>
              </a:rPr>
              <a:t> 更進一步的降低週期性誤差</a:t>
            </a:r>
          </a:p>
        </p:txBody>
      </p:sp>
      <p:pic>
        <p:nvPicPr>
          <p:cNvPr id="665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19242"/>
            <a:ext cx="7918648" cy="394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073" y="1412778"/>
            <a:ext cx="1624527" cy="125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8442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9770" y="2514600"/>
            <a:ext cx="9372600" cy="990600"/>
          </a:xfrm>
        </p:spPr>
        <p:txBody>
          <a:bodyPr/>
          <a:lstStyle/>
          <a:p>
            <a:pPr>
              <a:defRPr/>
            </a:pPr>
            <a:r>
              <a:rPr lang="zh-TW" altLang="en-US" sz="4800" dirty="0"/>
              <a:t>細分電路位於讀頭或介面內，</a:t>
            </a:r>
            <a:br>
              <a:rPr lang="en-US" altLang="zh-TW" sz="4800" dirty="0"/>
            </a:br>
            <a:r>
              <a:rPr lang="zh-TW" altLang="en-US" sz="4800" dirty="0"/>
              <a:t>故解析度是由讀頭</a:t>
            </a:r>
            <a:r>
              <a:rPr lang="en-US" altLang="zh-TW" sz="4800" dirty="0"/>
              <a:t>(</a:t>
            </a:r>
            <a:r>
              <a:rPr lang="zh-TW" altLang="en-US" sz="4800" dirty="0"/>
              <a:t>介面</a:t>
            </a:r>
            <a:r>
              <a:rPr lang="en-US" altLang="zh-TW" sz="4800" dirty="0"/>
              <a:t>)</a:t>
            </a:r>
            <a:r>
              <a:rPr lang="zh-TW" altLang="en-US" sz="4800" dirty="0"/>
              <a:t>決定的。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508071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67544" y="3886200"/>
            <a:ext cx="7866062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73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860425" indent="-103188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146175" indent="-952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4pPr>
            <a:lvl5pPr marL="14351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5pPr>
            <a:lvl6pPr marL="18923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3495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28067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3263900" indent="-98425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Tx/>
              <a:buChar char="•"/>
            </a:pPr>
            <a:endParaRPr lang="en-GB" kern="0" dirty="0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09600" y="2057400"/>
            <a:ext cx="3810000" cy="609600"/>
          </a:xfrm>
        </p:spPr>
        <p:txBody>
          <a:bodyPr/>
          <a:lstStyle/>
          <a:p>
            <a:r>
              <a:rPr lang="zh-TW" altLang="en-US" sz="4400" dirty="0"/>
              <a:t>編碼器的分類</a:t>
            </a:r>
            <a:r>
              <a:rPr lang="en-US" altLang="zh-TW" sz="4400" dirty="0"/>
              <a:t>:</a:t>
            </a:r>
            <a:br>
              <a:rPr lang="en-GB" altLang="zh-TW" sz="4400" dirty="0"/>
            </a:br>
            <a:endParaRPr lang="zh-TW" altLang="en-US" sz="4400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2057400" y="3429000"/>
            <a:ext cx="7391400" cy="706438"/>
          </a:xfrm>
          <a:prstGeom prst="rect">
            <a:avLst/>
          </a:prstGeom>
          <a:noFill/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b="1" baseline="0">
                <a:solidFill>
                  <a:srgbClr val="FF993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en-US" kern="0" dirty="0"/>
              <a:t>接觸式</a:t>
            </a:r>
            <a:r>
              <a:rPr lang="en-GB" altLang="zh-TW" kern="0" dirty="0"/>
              <a:t> / </a:t>
            </a:r>
            <a:r>
              <a:rPr lang="zh-TW" altLang="en-US" kern="0" dirty="0"/>
              <a:t>非接觸式</a:t>
            </a:r>
            <a:endParaRPr lang="en-GB" altLang="zh-TW" kern="0" dirty="0"/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en-US" kern="0" dirty="0"/>
              <a:t>增量式</a:t>
            </a:r>
            <a:r>
              <a:rPr lang="en-GB" altLang="zh-TW" kern="0" dirty="0"/>
              <a:t>/ </a:t>
            </a:r>
            <a:r>
              <a:rPr lang="zh-TW" altLang="en-US" kern="0" dirty="0"/>
              <a:t>絕對式</a:t>
            </a:r>
            <a:endParaRPr lang="en-GB" altLang="zh-TW" kern="0" dirty="0"/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en-US" kern="0" dirty="0"/>
              <a:t>線性 </a:t>
            </a:r>
            <a:r>
              <a:rPr lang="en-GB" altLang="zh-TW" kern="0" dirty="0"/>
              <a:t>/ </a:t>
            </a:r>
            <a:r>
              <a:rPr lang="zh-TW" altLang="en-US" kern="0" dirty="0"/>
              <a:t>角度</a:t>
            </a:r>
            <a:r>
              <a:rPr lang="en-GB" altLang="zh-TW" kern="0" dirty="0"/>
              <a:t> </a:t>
            </a: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en-US" kern="0" dirty="0"/>
              <a:t>開放式</a:t>
            </a:r>
            <a:r>
              <a:rPr lang="en-GB" altLang="zh-TW" kern="0" dirty="0"/>
              <a:t> / </a:t>
            </a:r>
            <a:r>
              <a:rPr lang="zh-TW" altLang="en-US" kern="0" dirty="0"/>
              <a:t>封閉式</a:t>
            </a:r>
            <a:br>
              <a:rPr lang="en-GB" altLang="zh-TW" kern="0" dirty="0"/>
            </a:br>
            <a:br>
              <a:rPr lang="en-GB" altLang="zh-TW" kern="0" dirty="0"/>
            </a:br>
            <a:br>
              <a:rPr lang="en-GB" altLang="zh-TW" kern="0" dirty="0"/>
            </a:br>
            <a:br>
              <a:rPr lang="en-GB" altLang="zh-TW" kern="0" dirty="0"/>
            </a:br>
            <a:endParaRPr lang="zh-TW" altLang="en-US" kern="0" dirty="0"/>
          </a:p>
        </p:txBody>
      </p:sp>
    </p:spTree>
    <p:extLst>
      <p:ext uri="{BB962C8B-B14F-4D97-AF65-F5344CB8AC3E}">
        <p14:creationId xmlns:p14="http://schemas.microsoft.com/office/powerpoint/2010/main" val="228804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429000"/>
            <a:ext cx="7162800" cy="990600"/>
          </a:xfrm>
        </p:spPr>
        <p:txBody>
          <a:bodyPr/>
          <a:lstStyle/>
          <a:p>
            <a:pPr>
              <a:defRPr/>
            </a:pPr>
            <a:r>
              <a:rPr lang="zh-TW" altLang="en-US" sz="6000" dirty="0"/>
              <a:t>不只有光學編碼器</a:t>
            </a:r>
            <a:r>
              <a:rPr lang="en-US" altLang="zh-TW" sz="6000" dirty="0"/>
              <a:t>!?</a:t>
            </a:r>
            <a:br>
              <a:rPr lang="en-US" altLang="zh-TW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2492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/>
              <a:t>Magnetic rotary encoders</a:t>
            </a:r>
            <a:r>
              <a:rPr lang="zh-TW" altLang="en-US" sz="2800" dirty="0"/>
              <a:t>磁性旋轉編碼器</a:t>
            </a:r>
            <a:endParaRPr lang="en-GB" sz="2800" dirty="0"/>
          </a:p>
        </p:txBody>
      </p:sp>
      <p:pic>
        <p:nvPicPr>
          <p:cNvPr id="7" name="Picture 9" descr="AC 110-BiSS/SSI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72125" y="1428750"/>
            <a:ext cx="2813050" cy="2757488"/>
          </a:xfrm>
          <a:noFill/>
        </p:spPr>
      </p:pic>
      <p:pic>
        <p:nvPicPr>
          <p:cNvPr id="6" name="Picture 5" descr="ed8addfceb824c48956c75ef30975cf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1484313"/>
            <a:ext cx="1838325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AM25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200025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RMB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550" y="4149725"/>
            <a:ext cx="171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RM44 side vie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500" y="3714750"/>
            <a:ext cx="15240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RE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50" y="3929063"/>
            <a:ext cx="1727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3" descr="qd2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4857750"/>
            <a:ext cx="20955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9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11413" y="4913313"/>
            <a:ext cx="221456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644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10" descr="http://www.asia.ru/images/target/photo/51194133/Electronic_Digital_Caliper_with_Metal_Ca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4290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/>
              <a:t>Capacitive encoders</a:t>
            </a:r>
            <a:r>
              <a:rPr lang="zh-TW" altLang="en-US" sz="2800" dirty="0"/>
              <a:t>電容式編碼器</a:t>
            </a:r>
            <a:endParaRPr lang="en-GB" sz="2800" dirty="0"/>
          </a:p>
        </p:txBody>
      </p:sp>
      <p:pic>
        <p:nvPicPr>
          <p:cNvPr id="76804" name="Content Placeholder 7" descr="http://www.netzerprecision.com/pic/2P-general-650x130-web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57313" y="1714500"/>
            <a:ext cx="6429375" cy="1285875"/>
          </a:xfrm>
          <a:noFill/>
        </p:spPr>
      </p:pic>
      <p:pic>
        <p:nvPicPr>
          <p:cNvPr id="76806" name="Picture 2" descr="http://img.directindustry.com/images_di/photo-p/absolute-rotary-encoder-332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3357563"/>
            <a:ext cx="1571625" cy="135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7" name="Picture 4" descr="http://www.netzerprecision.com/pic/news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38" y="4857750"/>
            <a:ext cx="35560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7327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/>
              <a:t>Inductive encoders</a:t>
            </a:r>
            <a:r>
              <a:rPr lang="zh-TW" altLang="en-US" sz="2800" dirty="0"/>
              <a:t>感應編碼器</a:t>
            </a:r>
            <a:endParaRPr lang="en-GB" sz="2800" dirty="0"/>
          </a:p>
        </p:txBody>
      </p:sp>
      <p:pic>
        <p:nvPicPr>
          <p:cNvPr id="72708" name="Picture 2" descr="http://www.automation.com/images/news/2008/January/eqi1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1571625"/>
            <a:ext cx="23812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9" name="Picture 4" descr="http://www.newall.com/upload/content/images/DSG%20DMG%20Photo%20for%20flyer%20xtra%20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557338"/>
            <a:ext cx="46672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63" y="3886200"/>
            <a:ext cx="45085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1" name="Picture 7" descr="http://img.directindustry.com/images_di/photo-g/linear-measurement-system-569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75" y="3786188"/>
            <a:ext cx="2095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0691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2336617995"/>
              </p:ext>
            </p:extLst>
          </p:nvPr>
        </p:nvGraphicFramePr>
        <p:xfrm>
          <a:off x="876300" y="2743200"/>
          <a:ext cx="7315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600200"/>
            <a:ext cx="5486400" cy="685800"/>
          </a:xfrm>
          <a:solidFill>
            <a:schemeClr val="accent1">
              <a:alpha val="60000"/>
            </a:schemeClr>
          </a:solidFill>
        </p:spPr>
        <p:txBody>
          <a:bodyPr/>
          <a:lstStyle/>
          <a:p>
            <a:pPr>
              <a:defRPr/>
            </a:pPr>
            <a:r>
              <a:rPr lang="en-US" altLang="zh-TW" dirty="0">
                <a:solidFill>
                  <a:schemeClr val="bg1"/>
                </a:solidFill>
              </a:rPr>
              <a:t>Renishaw</a:t>
            </a:r>
            <a:r>
              <a:rPr lang="zh-TW" altLang="en-US" dirty="0">
                <a:solidFill>
                  <a:schemeClr val="bg1"/>
                </a:solidFill>
              </a:rPr>
              <a:t>有什麼編碼器</a:t>
            </a:r>
            <a:r>
              <a:rPr lang="en-US" altLang="zh-TW" dirty="0">
                <a:solidFill>
                  <a:schemeClr val="bg1"/>
                </a:solidFill>
              </a:rPr>
              <a:t>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86830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Corporate_template_2011">
  <a:themeElements>
    <a:clrScheme name="Renishaw &amp; Process control">
      <a:dk1>
        <a:srgbClr val="515151"/>
      </a:dk1>
      <a:lt1>
        <a:srgbClr val="FFFFFF"/>
      </a:lt1>
      <a:dk2>
        <a:srgbClr val="A3A3A3"/>
      </a:dk2>
      <a:lt2>
        <a:srgbClr val="FFFFFF"/>
      </a:lt2>
      <a:accent1>
        <a:srgbClr val="FF9933"/>
      </a:accent1>
      <a:accent2>
        <a:srgbClr val="000000"/>
      </a:accent2>
      <a:accent3>
        <a:srgbClr val="0000FF"/>
      </a:accent3>
      <a:accent4>
        <a:srgbClr val="BC01FF"/>
      </a:accent4>
      <a:accent5>
        <a:srgbClr val="008A00"/>
      </a:accent5>
      <a:accent6>
        <a:srgbClr val="FF0000"/>
      </a:accent6>
      <a:hlink>
        <a:srgbClr val="002060"/>
      </a:hlink>
      <a:folHlink>
        <a:srgbClr val="5E008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solidFill>
          <a:srgbClr val="FF9934"/>
        </a:solidFill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1" i="0" u="none" strike="noStrike" kern="0" cap="none" spc="0" normalizeH="0" baseline="0" noProof="0" dirty="0" smtClean="0">
            <a:ln>
              <a:noFill/>
            </a:ln>
            <a:solidFill>
              <a:schemeClr val="bg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>
    <a:extraClrScheme>
      <a:clrScheme name="Office Theme 1">
        <a:dk1>
          <a:srgbClr val="666666"/>
        </a:dk1>
        <a:lt1>
          <a:srgbClr val="FFFFFF"/>
        </a:lt1>
        <a:dk2>
          <a:srgbClr val="FFFFFF"/>
        </a:dk2>
        <a:lt2>
          <a:srgbClr val="999999"/>
        </a:lt2>
        <a:accent1>
          <a:srgbClr val="FF9933"/>
        </a:accent1>
        <a:accent2>
          <a:srgbClr val="999999"/>
        </a:accent2>
        <a:accent3>
          <a:srgbClr val="FFFFFF"/>
        </a:accent3>
        <a:accent4>
          <a:srgbClr val="565656"/>
        </a:accent4>
        <a:accent5>
          <a:srgbClr val="FFCAAD"/>
        </a:accent5>
        <a:accent6>
          <a:srgbClr val="8A8A8A"/>
        </a:accent6>
        <a:hlink>
          <a:srgbClr val="FF6600"/>
        </a:hlink>
        <a:folHlink>
          <a:srgbClr val="00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enishaw &amp; Process control">
    <a:dk1>
      <a:srgbClr val="515151"/>
    </a:dk1>
    <a:lt1>
      <a:srgbClr val="FFFFFF"/>
    </a:lt1>
    <a:dk2>
      <a:srgbClr val="A3A3A3"/>
    </a:dk2>
    <a:lt2>
      <a:srgbClr val="FFFFFF"/>
    </a:lt2>
    <a:accent1>
      <a:srgbClr val="FF9933"/>
    </a:accent1>
    <a:accent2>
      <a:srgbClr val="000000"/>
    </a:accent2>
    <a:accent3>
      <a:srgbClr val="0000FF"/>
    </a:accent3>
    <a:accent4>
      <a:srgbClr val="BC01FF"/>
    </a:accent4>
    <a:accent5>
      <a:srgbClr val="008A00"/>
    </a:accent5>
    <a:accent6>
      <a:srgbClr val="FF0000"/>
    </a:accent6>
    <a:hlink>
      <a:srgbClr val="002060"/>
    </a:hlink>
    <a:folHlink>
      <a:srgbClr val="5E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2790</TotalTime>
  <Words>1400</Words>
  <Application>Microsoft Office PowerPoint</Application>
  <PresentationFormat>如螢幕大小 (4:3)</PresentationFormat>
  <Paragraphs>380</Paragraphs>
  <Slides>31</Slides>
  <Notes>21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31</vt:i4>
      </vt:variant>
    </vt:vector>
  </HeadingPairs>
  <TitlesOfParts>
    <vt:vector size="36" baseType="lpstr">
      <vt:lpstr>ArialMT</vt:lpstr>
      <vt:lpstr>Arial</vt:lpstr>
      <vt:lpstr>Calibri</vt:lpstr>
      <vt:lpstr>Wingdings</vt:lpstr>
      <vt:lpstr>Powerpoint Corporate_template_2011</vt:lpstr>
      <vt:lpstr>光學編碼器   雷尼紹原廠教育訓練</vt:lpstr>
      <vt:lpstr>PowerPoint 簡報</vt:lpstr>
      <vt:lpstr>編碼器的功能</vt:lpstr>
      <vt:lpstr>編碼器的分類: </vt:lpstr>
      <vt:lpstr>不只有光學編碼器!? </vt:lpstr>
      <vt:lpstr>Magnetic rotary encoders磁性旋轉編碼器</vt:lpstr>
      <vt:lpstr>Capacitive encoders電容式編碼器</vt:lpstr>
      <vt:lpstr>Inductive encoders感應編碼器</vt:lpstr>
      <vt:lpstr>Renishaw有什麼編碼器?</vt:lpstr>
      <vt:lpstr>線性? 角度? 編碼器 </vt:lpstr>
      <vt:lpstr>Linear / angle / rotary</vt:lpstr>
      <vt:lpstr>何謂增量式與絕對式?</vt:lpstr>
      <vt:lpstr>Incremental 增量/ absolute絕對</vt:lpstr>
      <vt:lpstr>Incremental增量</vt:lpstr>
      <vt:lpstr>Absolute絕對</vt:lpstr>
      <vt:lpstr>Renishaw光學尺技術! </vt:lpstr>
      <vt:lpstr>PowerPoint 簡報</vt:lpstr>
      <vt:lpstr>PowerPoint 簡報</vt:lpstr>
      <vt:lpstr>從弦波訊號到方波訊號</vt:lpstr>
      <vt:lpstr>PowerPoint 簡報</vt:lpstr>
      <vt:lpstr>Lissajous creation</vt:lpstr>
      <vt:lpstr>Interpolation</vt:lpstr>
      <vt:lpstr>Digital output (RS422)</vt:lpstr>
      <vt:lpstr>時鐘輸出</vt:lpstr>
      <vt:lpstr>Multi-edging</vt:lpstr>
      <vt:lpstr>Digital output types </vt:lpstr>
      <vt:lpstr>差分輸出抗干擾</vt:lpstr>
      <vt:lpstr>PowerPoint 簡報</vt:lpstr>
      <vt:lpstr>PowerPoint 簡報</vt:lpstr>
      <vt:lpstr>PowerPoint 簡報</vt:lpstr>
      <vt:lpstr>細分電路位於讀頭或介面內， 故解析度是由讀頭(介面)決定的。</vt:lpstr>
    </vt:vector>
  </TitlesOfParts>
  <Company>Renishaw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Renishaw Brief Introduction</dc:title>
  <dc:creator>ch138333</dc:creator>
  <cp:lastModifiedBy>Office36502</cp:lastModifiedBy>
  <cp:revision>333</cp:revision>
  <dcterms:created xsi:type="dcterms:W3CDTF">2014-08-25T03:21:20Z</dcterms:created>
  <dcterms:modified xsi:type="dcterms:W3CDTF">2023-03-06T03:32:58Z</dcterms:modified>
</cp:coreProperties>
</file>